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8"/>
  </p:notesMasterIdLst>
  <p:handoutMasterIdLst>
    <p:handoutMasterId r:id="rId19"/>
  </p:handoutMasterIdLst>
  <p:sldIdLst>
    <p:sldId id="2147478934" r:id="rId5"/>
    <p:sldId id="2147470662" r:id="rId6"/>
    <p:sldId id="2147478933" r:id="rId7"/>
    <p:sldId id="2147470643" r:id="rId8"/>
    <p:sldId id="2147478932" r:id="rId9"/>
    <p:sldId id="2147470621" r:id="rId10"/>
    <p:sldId id="2408" r:id="rId11"/>
    <p:sldId id="2147469669" r:id="rId12"/>
    <p:sldId id="2076137118" r:id="rId13"/>
    <p:sldId id="2147478942" r:id="rId14"/>
    <p:sldId id="2147478939" r:id="rId15"/>
    <p:sldId id="2147478940" r:id="rId16"/>
    <p:sldId id="2147478941" r:id="rId1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DEEAF5"/>
    <a:srgbClr val="A7C7E3"/>
    <a:srgbClr val="D83B01"/>
    <a:srgbClr val="2F2F2F"/>
    <a:srgbClr val="FFFFFF"/>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varScale="1">
        <p:scale>
          <a:sx n="97" d="100"/>
          <a:sy n="97" d="100"/>
        </p:scale>
        <p:origin x="48" y="228"/>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1/5/2023 4:39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1/5/2023 4:39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0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4:39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79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4:45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03345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4:42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9097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4:39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04305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内容を読み上げる</a:t>
            </a:r>
            <a:endParaRPr kumimoji="1" lang="en-US" altLang="ja-JP" dirty="0"/>
          </a:p>
          <a:p>
            <a:r>
              <a:rPr kumimoji="1" lang="en-US" altLang="ja-JP" dirty="0"/>
              <a:t>(</a:t>
            </a:r>
            <a:r>
              <a:rPr kumimoji="1" lang="ja-JP" altLang="en-US" dirty="0"/>
              <a:t>チャレンジに関連する内容、データ フローを選択するチームが多い</a:t>
            </a:r>
            <a:r>
              <a:rPr kumimoji="1" lang="en-US" altLang="ja-JP" dirty="0"/>
              <a:t>)</a:t>
            </a:r>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1/5/2023 4:39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5532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55136-461E-45AA-84B5-4778F45DF226}" type="slidenum">
              <a:rPr kumimoji="1" lang="ja-JP" altLang="en-US" smtClean="0"/>
              <a:t>9</a:t>
            </a:fld>
            <a:endParaRPr kumimoji="1" lang="ja-JP" altLang="en-US"/>
          </a:p>
        </p:txBody>
      </p:sp>
    </p:spTree>
    <p:extLst>
      <p:ext uri="{BB962C8B-B14F-4D97-AF65-F5344CB8AC3E}">
        <p14:creationId xmlns:p14="http://schemas.microsoft.com/office/powerpoint/2010/main" val="2824629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サブ タイトル">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3" y="1062000"/>
            <a:ext cx="11018838" cy="738664"/>
          </a:xfrm>
        </p:spPr>
        <p:txBody>
          <a:bodyPr/>
          <a:lstStyle>
            <a:lvl1pPr marL="228600" indent="-228600">
              <a:spcBef>
                <a:spcPts val="10"/>
              </a:spcBef>
              <a:buSzPct val="100000"/>
              <a:buFont typeface="Segoe UI" panose="020B0502040204020203" pitchFamily="34" charset="0"/>
              <a:buChar char="•"/>
              <a:defRPr sz="2400">
                <a:solidFill>
                  <a:schemeClr val="tx1"/>
                </a:solidFill>
              </a:defRPr>
            </a:lvl1pPr>
            <a:lvl2pPr marL="457200" indent="-228600">
              <a:buSzPct val="100000"/>
              <a:buFont typeface="Segoe UI" panose="020B0502040204020203" pitchFamily="34" charset="0"/>
              <a:buChar char="•"/>
              <a:defRPr>
                <a:solidFill>
                  <a:schemeClr val="tx1"/>
                </a:solidFill>
              </a:defRPr>
            </a:lvl2pPr>
            <a:lvl3pPr marL="657225" indent="-200025">
              <a:buSzPct val="100000"/>
              <a:buFont typeface="Segoe UI" panose="020B0502040204020203" pitchFamily="34" charset="0"/>
              <a:buChar char="•"/>
              <a:defRPr>
                <a:solidFill>
                  <a:schemeClr val="tx1"/>
                </a:solidFill>
              </a:defRPr>
            </a:lvl3pPr>
            <a:lvl4pPr marL="842963" indent="-180975">
              <a:buSzPct val="100000"/>
              <a:buFont typeface="Segoe UI" panose="020B0502040204020203" pitchFamily="34" charset="0"/>
              <a:buChar char="•"/>
              <a:defRPr>
                <a:solidFill>
                  <a:schemeClr val="tx1"/>
                </a:solidFill>
              </a:defRPr>
            </a:lvl4pPr>
            <a:lvl5pPr marL="1023938" indent="-168275">
              <a:buSzPct val="100000"/>
              <a:buFont typeface="Segoe UI" panose="020B0502040204020203" pitchFamily="34" charset="0"/>
              <a:buChar cha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180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JP" altLang="en-US"/>
              <a:t>マスター タイトルの書式設定</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JP" altLang="en-US"/>
              <a:t>マスター タイトルの書式設定</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とサブ タイトル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3" y="1062000"/>
            <a:ext cx="11018838" cy="738664"/>
          </a:xfrm>
        </p:spPr>
        <p:txBody>
          <a:bodyPr/>
          <a:lstStyle>
            <a:lvl1pPr marL="228600" indent="-228600">
              <a:spcBef>
                <a:spcPts val="10"/>
              </a:spcBef>
              <a:buSzPct val="100000"/>
              <a:buFont typeface="Segoe UI" panose="020B0502040204020203" pitchFamily="34" charset="0"/>
              <a:buChar char="•"/>
              <a:defRPr sz="2400">
                <a:solidFill>
                  <a:schemeClr val="tx1"/>
                </a:solidFill>
              </a:defRPr>
            </a:lvl1pPr>
            <a:lvl2pPr marL="457200" indent="-228600">
              <a:buSzPct val="100000"/>
              <a:buFont typeface="Segoe UI" panose="020B0502040204020203" pitchFamily="34" charset="0"/>
              <a:buChar char="•"/>
              <a:defRPr>
                <a:solidFill>
                  <a:schemeClr val="tx1"/>
                </a:solidFill>
              </a:defRPr>
            </a:lvl2pPr>
            <a:lvl3pPr marL="657225" indent="-200025">
              <a:buSzPct val="100000"/>
              <a:buFont typeface="Segoe UI" panose="020B0502040204020203" pitchFamily="34" charset="0"/>
              <a:buChar char="•"/>
              <a:defRPr>
                <a:solidFill>
                  <a:schemeClr val="tx1"/>
                </a:solidFill>
              </a:defRPr>
            </a:lvl3pPr>
            <a:lvl4pPr marL="842963" indent="-180975">
              <a:buSzPct val="100000"/>
              <a:buFont typeface="Segoe UI" panose="020B0502040204020203" pitchFamily="34" charset="0"/>
              <a:buChar char="•"/>
              <a:defRPr>
                <a:solidFill>
                  <a:schemeClr val="tx1"/>
                </a:solidFill>
              </a:defRPr>
            </a:lvl4pPr>
            <a:lvl5pPr marL="1023938" indent="-168275">
              <a:buSzPct val="100000"/>
              <a:buFont typeface="Segoe UI" panose="020B0502040204020203" pitchFamily="34" charset="0"/>
              <a:buChar cha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0944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j-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12 Column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34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見出し付き箇条書き">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4800"/>
          </a:xfrm>
        </p:spPr>
        <p:txBody>
          <a:bodyPr/>
          <a:lstStyle>
            <a:lvl1pPr marL="0" indent="0">
              <a:buSzPct val="25000"/>
              <a:buFont typeface="Wingdings" panose="05000000000000000000" pitchFamily="2" charset="2"/>
              <a:buChar char=""/>
              <a:defRPr baseline="0">
                <a:solidFill>
                  <a:schemeClr val="tx1"/>
                </a:solidFill>
                <a:latin typeface="+mj-lt"/>
                <a:ea typeface="+mj-ea"/>
              </a:defRPr>
            </a:lvl1pPr>
            <a:lvl2pPr marL="358775" indent="-176213">
              <a:defRPr sz="2400">
                <a:solidFill>
                  <a:schemeClr val="tx1"/>
                </a:solidFill>
              </a:defRPr>
            </a:lvl2pPr>
            <a:lvl3pPr marL="539750" indent="-180975">
              <a:defRPr sz="2000">
                <a:solidFill>
                  <a:schemeClr val="tx1"/>
                </a:solidFill>
              </a:defRPr>
            </a:lvl3pPr>
            <a:lvl4pPr marL="717550" indent="-177800">
              <a:defRPr sz="1800">
                <a:solidFill>
                  <a:schemeClr val="tx1"/>
                </a:solidFill>
              </a:defRPr>
            </a:lvl4pPr>
            <a:lvl5pPr marL="898525" indent="-180975">
              <a:defRPr sz="16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690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JP" altLang="en-US"/>
              <a:t>マスター タイトルの書式設定</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8831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付き箇条書き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4800"/>
          </a:xfrm>
        </p:spPr>
        <p:txBody>
          <a:bodyPr/>
          <a:lstStyle>
            <a:lvl1pPr marL="0" indent="0">
              <a:buSzPct val="25000"/>
              <a:buFont typeface="Wingdings" panose="05000000000000000000" pitchFamily="2" charset="2"/>
              <a:buChar char=""/>
              <a:defRPr baseline="0">
                <a:solidFill>
                  <a:schemeClr val="tx1"/>
                </a:solidFill>
                <a:latin typeface="+mj-lt"/>
                <a:ea typeface="+mj-ea"/>
              </a:defRPr>
            </a:lvl1pPr>
            <a:lvl2pPr marL="358775" indent="-176213">
              <a:defRPr sz="2400">
                <a:solidFill>
                  <a:schemeClr val="tx1"/>
                </a:solidFill>
              </a:defRPr>
            </a:lvl2pPr>
            <a:lvl3pPr marL="539750" indent="-180975">
              <a:defRPr sz="2000">
                <a:solidFill>
                  <a:schemeClr val="tx1"/>
                </a:solidFill>
              </a:defRPr>
            </a:lvl3pPr>
            <a:lvl4pPr marL="717550" indent="-177800">
              <a:defRPr sz="1800">
                <a:solidFill>
                  <a:schemeClr val="tx1"/>
                </a:solidFill>
              </a:defRPr>
            </a:lvl4pPr>
            <a:lvl5pPr marL="898525" indent="-180975">
              <a:defRPr sz="16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2549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とコンテンツ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486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Black">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869961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タイトルのみ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012677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JP" altLang="en-US"/>
              <a:t>マスター タイトルの書式設定</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ja-JP" altLang="en-US"/>
              <a:t>マスター タイトルの書式設定</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ja-JP" altLang="en-US"/>
              <a:t>マスター タイトルの書式設定</a:t>
            </a:r>
            <a:endParaRPr lang="en-US"/>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ja-JP" altLang="en-US"/>
              <a:t>マスター テキストの書式設定</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ja-JP" altLang="en-US"/>
              <a:t>アイコンをクリックして図を追加</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ja-JP" altLang="en-US"/>
              <a:t>マスター タイトルの書式設定</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ja-JP" altLang="en-US"/>
              <a:t>アイコンをクリックして図を追加</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ja-JP" altLang="en-US"/>
              <a:t>マスター タイトルの書式設定</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ja-JP" altLang="en-US"/>
              <a:t>アイコンをクリックして図を追加</a:t>
            </a:r>
            <a:endParaRPr lang="en-US"/>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ja-JP" altLang="en-US"/>
              <a:t>マスター テキストの書式設定</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ja-JP" altLang="en-US"/>
              <a:t>マスター テキストの書式設定</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ja-JP" altLang="en-US"/>
              <a:t>アイコンをクリックして図を追加</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ja-JP" altLang="en-US"/>
              <a:t>アイコンをクリックして図を追加</a:t>
            </a:r>
            <a:endParaRPr lang="en-US"/>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ja-JP" altLang="en-US"/>
              <a:t>アイコンをクリックして図を追加</a:t>
            </a:r>
            <a:endParaRPr lang="en-US"/>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ja-JP" altLang="en-US"/>
              <a:t>アイコンをクリックして図を追加</a:t>
            </a:r>
            <a:endParaRPr lang="en-US"/>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ja-JP" altLang="en-US"/>
              <a:t>アイコンをクリックして図を追加</a:t>
            </a:r>
            <a:endParaRPr lang="en-US"/>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ja-JP" altLang="en-US"/>
              <a:t>アイコンをクリックして図を追加</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ja-JP" altLang="en-US"/>
              <a:t>アイコンをクリックして図を追加</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image" Target="../media/image1.emf"/><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77" r:id="rId2"/>
    <p:sldLayoutId id="2147485390" r:id="rId3"/>
    <p:sldLayoutId id="2147485286" r:id="rId4"/>
    <p:sldLayoutId id="2147485389" r:id="rId5"/>
    <p:sldLayoutId id="2147484580" r:id="rId6"/>
    <p:sldLayoutId id="2147484609" r:id="rId7"/>
    <p:sldLayoutId id="2147485395" r:id="rId8"/>
    <p:sldLayoutId id="2147485396" r:id="rId9"/>
    <p:sldLayoutId id="2147485399" r:id="rId10"/>
    <p:sldLayoutId id="2147485400" r:id="rId11"/>
    <p:sldLayoutId id="2147485397" r:id="rId12"/>
    <p:sldLayoutId id="2147485401" r:id="rId13"/>
    <p:sldLayoutId id="2147484710" r:id="rId14"/>
    <p:sldLayoutId id="2147485402" r:id="rId15"/>
    <p:sldLayoutId id="2147484240" r:id="rId16"/>
    <p:sldLayoutId id="2147485403" r:id="rId17"/>
    <p:sldLayoutId id="2147484910" r:id="rId18"/>
    <p:sldLayoutId id="2147484911" r:id="rId19"/>
    <p:sldLayoutId id="2147485050" r:id="rId20"/>
    <p:sldLayoutId id="2147485165" r:id="rId21"/>
    <p:sldLayoutId id="2147484941" r:id="rId22"/>
    <p:sldLayoutId id="2147484942" r:id="rId23"/>
    <p:sldLayoutId id="2147485162" r:id="rId24"/>
    <p:sldLayoutId id="2147484639" r:id="rId25"/>
    <p:sldLayoutId id="2147485404" r:id="rId26"/>
    <p:sldLayoutId id="2147484943" r:id="rId27"/>
    <p:sldLayoutId id="2147484603" r:id="rId28"/>
    <p:sldLayoutId id="2147485324" r:id="rId29"/>
    <p:sldLayoutId id="2147485326" r:id="rId30"/>
    <p:sldLayoutId id="2147485327" r:id="rId31"/>
    <p:sldLayoutId id="2147485328" r:id="rId32"/>
    <p:sldLayoutId id="2147485329" r:id="rId33"/>
    <p:sldLayoutId id="2147485330" r:id="rId34"/>
    <p:sldLayoutId id="2147485325" r:id="rId35"/>
    <p:sldLayoutId id="2147485331" r:id="rId36"/>
    <p:sldLayoutId id="2147485332" r:id="rId37"/>
    <p:sldLayoutId id="2147485366" r:id="rId38"/>
    <p:sldLayoutId id="2147485333" r:id="rId39"/>
    <p:sldLayoutId id="2147485334" r:id="rId40"/>
    <p:sldLayoutId id="2147485394" r:id="rId41"/>
    <p:sldLayoutId id="2147485340" r:id="rId42"/>
    <p:sldLayoutId id="2147485346" r:id="rId43"/>
    <p:sldLayoutId id="2147485349" r:id="rId44"/>
    <p:sldLayoutId id="2147485351" r:id="rId45"/>
    <p:sldLayoutId id="2147485369" r:id="rId46"/>
    <p:sldLayoutId id="2147485363" r:id="rId47"/>
    <p:sldLayoutId id="2147485370" r:id="rId48"/>
    <p:sldLayoutId id="2147484833" r:id="rId49"/>
    <p:sldLayoutId id="2147484834" r:id="rId50"/>
    <p:sldLayoutId id="2147484835" r:id="rId51"/>
    <p:sldLayoutId id="2147485385" r:id="rId52"/>
    <p:sldLayoutId id="2147485387" r:id="rId53"/>
    <p:sldLayoutId id="2147485382" r:id="rId54"/>
    <p:sldLayoutId id="2147484922" r:id="rId55"/>
    <p:sldLayoutId id="2147484923" r:id="rId56"/>
    <p:sldLayoutId id="2147485287" r:id="rId57"/>
    <p:sldLayoutId id="2147484924" r:id="rId58"/>
    <p:sldLayoutId id="2147484839" r:id="rId59"/>
    <p:sldLayoutId id="2147484840" r:id="rId60"/>
    <p:sldLayoutId id="2147485383" r:id="rId61"/>
    <p:sldLayoutId id="2147484841" r:id="rId62"/>
    <p:sldLayoutId id="2147484842" r:id="rId63"/>
    <p:sldLayoutId id="2147484843" r:id="rId64"/>
    <p:sldLayoutId id="2147484938" r:id="rId65"/>
    <p:sldLayoutId id="2147484939" r:id="rId66"/>
    <p:sldLayoutId id="2147484940" r:id="rId67"/>
    <p:sldLayoutId id="2147485161" r:id="rId68"/>
    <p:sldLayoutId id="2147485152" r:id="rId69"/>
    <p:sldLayoutId id="2147485153" r:id="rId70"/>
    <p:sldLayoutId id="2147485154" r:id="rId71"/>
    <p:sldLayoutId id="2147485379" r:id="rId72"/>
    <p:sldLayoutId id="2147485380" r:id="rId73"/>
    <p:sldLayoutId id="2147485381" r:id="rId74"/>
    <p:sldLayoutId id="2147484944" r:id="rId75"/>
    <p:sldLayoutId id="2147484945" r:id="rId76"/>
    <p:sldLayoutId id="2147485372" r:id="rId77"/>
    <p:sldLayoutId id="2147485373" r:id="rId78"/>
    <p:sldLayoutId id="2147485388" r:id="rId79"/>
    <p:sldLayoutId id="2147485296" r:id="rId80"/>
    <p:sldLayoutId id="2147485392" r:id="rId81"/>
    <p:sldLayoutId id="2147485393" r:id="rId82"/>
    <p:sldLayoutId id="2147485368" r:id="rId83"/>
    <p:sldLayoutId id="2147485367" r:id="rId84"/>
    <p:sldLayoutId id="2147485292" r:id="rId85"/>
    <p:sldLayoutId id="2147485294" r:id="rId86"/>
    <p:sldLayoutId id="2147485338" r:id="rId87"/>
    <p:sldLayoutId id="2147485339" r:id="rId88"/>
    <p:sldLayoutId id="2147485360" r:id="rId89"/>
    <p:sldLayoutId id="2147485364" r:id="rId90"/>
    <p:sldLayoutId id="2147485365" r:id="rId91"/>
    <p:sldLayoutId id="2147485352" r:id="rId92"/>
    <p:sldLayoutId id="2147485353" r:id="rId93"/>
    <p:sldLayoutId id="2147485354" r:id="rId94"/>
    <p:sldLayoutId id="2147485355" r:id="rId95"/>
    <p:sldLayoutId id="2147485356" r:id="rId96"/>
    <p:sldLayoutId id="2147485374" r:id="rId97"/>
    <p:sldLayoutId id="2147485375" r:id="rId98"/>
    <p:sldLayoutId id="2147485376" r:id="rId99"/>
    <p:sldLayoutId id="2147485377" r:id="rId100"/>
    <p:sldLayoutId id="2147485378" r:id="rId101"/>
    <p:sldLayoutId id="2147485137" r:id="rId102"/>
    <p:sldLayoutId id="2147485138" r:id="rId103"/>
    <p:sldLayoutId id="2147485139" r:id="rId104"/>
    <p:sldLayoutId id="2147485140" r:id="rId105"/>
    <p:sldLayoutId id="2147485141" r:id="rId106"/>
    <p:sldLayoutId id="2147485142" r:id="rId107"/>
    <p:sldLayoutId id="2147484249" r:id="rId108"/>
    <p:sldLayoutId id="2147484640" r:id="rId109"/>
    <p:sldLayoutId id="2147485288" r:id="rId110"/>
    <p:sldLayoutId id="2147485290" r:id="rId111"/>
    <p:sldLayoutId id="2147485289" r:id="rId112"/>
    <p:sldLayoutId id="2147485291" r:id="rId113"/>
    <p:sldLayoutId id="2147484584" r:id="rId114"/>
    <p:sldLayoutId id="2147484583" r:id="rId115"/>
    <p:sldLayoutId id="2147484671" r:id="rId116"/>
    <p:sldLayoutId id="2147485405" r:id="rId117"/>
    <p:sldLayoutId id="2147484673" r:id="rId118"/>
    <p:sldLayoutId id="2147485391" r:id="rId119"/>
    <p:sldLayoutId id="2147484299" r:id="rId120"/>
    <p:sldLayoutId id="2147484263" r:id="rId121"/>
    <p:sldLayoutId id="2147485406" r:id="rId122"/>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91.png"/></Relationships>
</file>

<file path=ppt/slides/_rels/slide1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1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41.sv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5.svg"/><Relationship Id="rId11" Type="http://schemas.openxmlformats.org/officeDocument/2006/relationships/image" Target="../media/image4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1.sv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41.svg"/></Relationships>
</file>

<file path=ppt/slides/_rels/slide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0.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39.sv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55.png"/><Relationship Id="rId11" Type="http://schemas.openxmlformats.org/officeDocument/2006/relationships/image" Target="../media/image38.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svg"/><Relationship Id="rId9" Type="http://schemas.openxmlformats.org/officeDocument/2006/relationships/image" Target="../media/image58.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65.svg"/><Relationship Id="rId13" Type="http://schemas.openxmlformats.org/officeDocument/2006/relationships/image" Target="../media/image41.svg"/><Relationship Id="rId3" Type="http://schemas.openxmlformats.org/officeDocument/2006/relationships/image" Target="../media/image62.png"/><Relationship Id="rId7" Type="http://schemas.openxmlformats.org/officeDocument/2006/relationships/image" Target="../media/image64.pn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63.png"/><Relationship Id="rId11" Type="http://schemas.openxmlformats.org/officeDocument/2006/relationships/image" Target="../media/image39.svg"/><Relationship Id="rId5" Type="http://schemas.openxmlformats.org/officeDocument/2006/relationships/image" Target="../media/image25.svg"/><Relationship Id="rId10" Type="http://schemas.openxmlformats.org/officeDocument/2006/relationships/image" Target="../media/image38.png"/><Relationship Id="rId4" Type="http://schemas.openxmlformats.org/officeDocument/2006/relationships/image" Target="../media/image24.png"/><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hyperlink" Target="https://docs.microsoft.com/ja-jp/azure/data-factory/data-flow-transformation-overview"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7.xml"/><Relationship Id="rId16" Type="http://schemas.openxmlformats.org/officeDocument/2006/relationships/image" Target="../media/image84.tiff"/><Relationship Id="rId20" Type="http://schemas.openxmlformats.org/officeDocument/2006/relationships/image" Target="../media/image88.png"/><Relationship Id="rId1" Type="http://schemas.openxmlformats.org/officeDocument/2006/relationships/slideLayout" Target="../slideLayouts/slideLayout2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tiff"/><Relationship Id="rId10" Type="http://schemas.openxmlformats.org/officeDocument/2006/relationships/image" Target="../media/image78.tiff"/><Relationship Id="rId19" Type="http://schemas.openxmlformats.org/officeDocument/2006/relationships/image" Target="../media/image87.png"/><Relationship Id="rId4" Type="http://schemas.openxmlformats.org/officeDocument/2006/relationships/image" Target="../media/image72.svg"/><Relationship Id="rId9" Type="http://schemas.openxmlformats.org/officeDocument/2006/relationships/image" Target="../media/image77.png"/><Relationship Id="rId14" Type="http://schemas.openxmlformats.org/officeDocument/2006/relationships/image" Target="../media/image82.tiff"/><Relationship Id="rId22" Type="http://schemas.openxmlformats.org/officeDocument/2006/relationships/image" Target="../media/image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正方形/長方形 125">
            <a:extLst>
              <a:ext uri="{FF2B5EF4-FFF2-40B4-BE49-F238E27FC236}">
                <a16:creationId xmlns:a16="http://schemas.microsoft.com/office/drawing/2014/main" id="{3A4D3CDA-D40A-BA13-024A-6B03BBBC5E02}"/>
              </a:ext>
            </a:extLst>
          </p:cNvPr>
          <p:cNvSpPr/>
          <p:nvPr/>
        </p:nvSpPr>
        <p:spPr bwMode="auto">
          <a:xfrm>
            <a:off x="5075749" y="366070"/>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4" name="正方形/長方形 123">
            <a:extLst>
              <a:ext uri="{FF2B5EF4-FFF2-40B4-BE49-F238E27FC236}">
                <a16:creationId xmlns:a16="http://schemas.microsoft.com/office/drawing/2014/main" id="{AFE55956-B841-48E6-6AB6-C417E9E84E8A}"/>
              </a:ext>
            </a:extLst>
          </p:cNvPr>
          <p:cNvSpPr/>
          <p:nvPr/>
        </p:nvSpPr>
        <p:spPr bwMode="auto">
          <a:xfrm>
            <a:off x="9051161" y="366071"/>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2" name="正方形/長方形 121">
            <a:extLst>
              <a:ext uri="{FF2B5EF4-FFF2-40B4-BE49-F238E27FC236}">
                <a16:creationId xmlns:a16="http://schemas.microsoft.com/office/drawing/2014/main" id="{0D2CF83F-F8A2-6EB7-72F9-6460828589BE}"/>
              </a:ext>
            </a:extLst>
          </p:cNvPr>
          <p:cNvSpPr/>
          <p:nvPr/>
        </p:nvSpPr>
        <p:spPr bwMode="auto">
          <a:xfrm>
            <a:off x="1625876" y="4879898"/>
            <a:ext cx="6329874" cy="164237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0" name="正方形/長方形 119">
            <a:extLst>
              <a:ext uri="{FF2B5EF4-FFF2-40B4-BE49-F238E27FC236}">
                <a16:creationId xmlns:a16="http://schemas.microsoft.com/office/drawing/2014/main" id="{B0D39677-C340-EB98-551D-BBDA066221D3}"/>
              </a:ext>
            </a:extLst>
          </p:cNvPr>
          <p:cNvSpPr/>
          <p:nvPr/>
        </p:nvSpPr>
        <p:spPr bwMode="auto">
          <a:xfrm>
            <a:off x="395404" y="366071"/>
            <a:ext cx="324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48" name="テキスト ボックス 47">
            <a:extLst>
              <a:ext uri="{FF2B5EF4-FFF2-40B4-BE49-F238E27FC236}">
                <a16:creationId xmlns:a16="http://schemas.microsoft.com/office/drawing/2014/main" id="{F8F945B0-E392-1F02-F64B-6E99C09A10CC}"/>
              </a:ext>
            </a:extLst>
          </p:cNvPr>
          <p:cNvSpPr txBox="1"/>
          <p:nvPr/>
        </p:nvSpPr>
        <p:spPr>
          <a:xfrm>
            <a:off x="1074602" y="430085"/>
            <a:ext cx="1881605" cy="615553"/>
          </a:xfrm>
          <a:prstGeom prst="rect">
            <a:avLst/>
          </a:prstGeom>
          <a:noFill/>
        </p:spPr>
        <p:txBody>
          <a:bodyPr wrap="none" lIns="0" tIns="0" rIns="0" bIns="0" rtlCol="0">
            <a:spAutoFit/>
          </a:bodyPr>
          <a:lstStyle/>
          <a:p>
            <a:pPr algn="ctr"/>
            <a:r>
              <a:rPr kumimoji="1" lang="en-US" altLang="ja-JP" sz="2000" dirty="0">
                <a:latin typeface="+mj-lt"/>
                <a:ea typeface="+mj-ea"/>
              </a:rPr>
              <a:t>Azure Data Lake</a:t>
            </a:r>
          </a:p>
          <a:p>
            <a:pPr algn="ctr"/>
            <a:r>
              <a:rPr kumimoji="1" lang="en-US" altLang="ja-JP" sz="2000" dirty="0">
                <a:latin typeface="+mj-lt"/>
                <a:ea typeface="+mj-ea"/>
              </a:rPr>
              <a:t>Storage Gen2</a:t>
            </a:r>
            <a:endParaRPr kumimoji="1" lang="ja-JP" altLang="en-US" sz="2000" dirty="0" err="1">
              <a:latin typeface="+mj-lt"/>
              <a:ea typeface="+mj-ea"/>
            </a:endParaRPr>
          </a:p>
        </p:txBody>
      </p:sp>
      <p:pic>
        <p:nvPicPr>
          <p:cNvPr id="50" name="グラフィックス 49">
            <a:extLst>
              <a:ext uri="{FF2B5EF4-FFF2-40B4-BE49-F238E27FC236}">
                <a16:creationId xmlns:a16="http://schemas.microsoft.com/office/drawing/2014/main" id="{750CD1EF-932B-3131-C50F-F7CFB8DD52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6154" y="1842071"/>
            <a:ext cx="540000" cy="540000"/>
          </a:xfrm>
          <a:prstGeom prst="rect">
            <a:avLst/>
          </a:prstGeom>
        </p:spPr>
      </p:pic>
      <p:sp>
        <p:nvSpPr>
          <p:cNvPr id="54" name="テキスト ボックス 53">
            <a:extLst>
              <a:ext uri="{FF2B5EF4-FFF2-40B4-BE49-F238E27FC236}">
                <a16:creationId xmlns:a16="http://schemas.microsoft.com/office/drawing/2014/main" id="{51C9B804-58C3-6766-0BF5-AF0BCB993B98}"/>
              </a:ext>
            </a:extLst>
          </p:cNvPr>
          <p:cNvSpPr txBox="1"/>
          <p:nvPr/>
        </p:nvSpPr>
        <p:spPr>
          <a:xfrm>
            <a:off x="1625875" y="2430539"/>
            <a:ext cx="779059" cy="246221"/>
          </a:xfrm>
          <a:prstGeom prst="rect">
            <a:avLst/>
          </a:prstGeom>
          <a:noFill/>
        </p:spPr>
        <p:txBody>
          <a:bodyPr wrap="none" lIns="0" tIns="0" rIns="0" bIns="0" rtlCol="0">
            <a:spAutoFit/>
          </a:bodyPr>
          <a:lstStyle/>
          <a:p>
            <a:pPr algn="ctr"/>
            <a:r>
              <a:rPr kumimoji="1" lang="en-US" altLang="ja-JP" sz="1600" dirty="0"/>
              <a:t>Enriched</a:t>
            </a:r>
            <a:endParaRPr kumimoji="1" lang="ja-JP" altLang="en-US" sz="1600" dirty="0" err="1"/>
          </a:p>
        </p:txBody>
      </p:sp>
      <p:sp>
        <p:nvSpPr>
          <p:cNvPr id="56" name="テキスト ボックス 55">
            <a:extLst>
              <a:ext uri="{FF2B5EF4-FFF2-40B4-BE49-F238E27FC236}">
                <a16:creationId xmlns:a16="http://schemas.microsoft.com/office/drawing/2014/main" id="{4EB8412C-7C58-6021-5A33-172CE73D7584}"/>
              </a:ext>
            </a:extLst>
          </p:cNvPr>
          <p:cNvSpPr txBox="1"/>
          <p:nvPr/>
        </p:nvSpPr>
        <p:spPr>
          <a:xfrm>
            <a:off x="2745091" y="2433190"/>
            <a:ext cx="713337" cy="246221"/>
          </a:xfrm>
          <a:prstGeom prst="rect">
            <a:avLst/>
          </a:prstGeom>
          <a:noFill/>
        </p:spPr>
        <p:txBody>
          <a:bodyPr wrap="none" lIns="0" tIns="0" rIns="0" bIns="0" rtlCol="0">
            <a:spAutoFit/>
          </a:bodyPr>
          <a:lstStyle/>
          <a:p>
            <a:pPr algn="ctr"/>
            <a:r>
              <a:rPr kumimoji="1" lang="en-US" altLang="ja-JP" sz="1600" dirty="0"/>
              <a:t>Curated</a:t>
            </a:r>
            <a:endParaRPr kumimoji="1" lang="ja-JP" altLang="en-US" sz="1600" dirty="0" err="1"/>
          </a:p>
        </p:txBody>
      </p:sp>
      <p:sp>
        <p:nvSpPr>
          <p:cNvPr id="58" name="TextBox 21">
            <a:extLst>
              <a:ext uri="{FF2B5EF4-FFF2-40B4-BE49-F238E27FC236}">
                <a16:creationId xmlns:a16="http://schemas.microsoft.com/office/drawing/2014/main" id="{202E1FA5-9433-69FF-C2F3-5A38008DF615}"/>
              </a:ext>
            </a:extLst>
          </p:cNvPr>
          <p:cNvSpPr txBox="1">
            <a:spLocks noChangeAspect="1"/>
          </p:cNvSpPr>
          <p:nvPr/>
        </p:nvSpPr>
        <p:spPr>
          <a:xfrm>
            <a:off x="1748076" y="1950071"/>
            <a:ext cx="534657" cy="432000"/>
          </a:xfrm>
          <a:prstGeom prst="flowChartMagneticDisk">
            <a:avLst/>
          </a:prstGeom>
          <a:ln w="38100">
            <a:solidFill>
              <a:srgbClr val="A5A5A5"/>
            </a:solidFill>
          </a:ln>
        </p:spPr>
        <p:style>
          <a:lnRef idx="2">
            <a:schemeClr val="accent3"/>
          </a:lnRef>
          <a:fillRef idx="1">
            <a:schemeClr val="lt1"/>
          </a:fillRef>
          <a:effectRef idx="0">
            <a:schemeClr val="accent3"/>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TextBox 21">
            <a:extLst>
              <a:ext uri="{FF2B5EF4-FFF2-40B4-BE49-F238E27FC236}">
                <a16:creationId xmlns:a16="http://schemas.microsoft.com/office/drawing/2014/main" id="{5ED2C384-A856-00BF-ECF1-D46FF686A246}"/>
              </a:ext>
            </a:extLst>
          </p:cNvPr>
          <p:cNvSpPr txBox="1">
            <a:spLocks noChangeAspect="1"/>
          </p:cNvSpPr>
          <p:nvPr/>
        </p:nvSpPr>
        <p:spPr>
          <a:xfrm>
            <a:off x="2828358" y="1936320"/>
            <a:ext cx="534657" cy="432000"/>
          </a:xfrm>
          <a:prstGeom prst="flowChartMagneticDisk">
            <a:avLst/>
          </a:prstGeom>
          <a:ln w="38100">
            <a:solidFill>
              <a:srgbClr val="FFC000"/>
            </a:solidFill>
          </a:ln>
        </p:spPr>
        <p:style>
          <a:lnRef idx="2">
            <a:schemeClr val="accent4"/>
          </a:lnRef>
          <a:fillRef idx="1">
            <a:schemeClr val="lt1"/>
          </a:fillRef>
          <a:effectRef idx="0">
            <a:schemeClr val="accent4"/>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76" name="Graphic 24">
            <a:extLst>
              <a:ext uri="{FF2B5EF4-FFF2-40B4-BE49-F238E27FC236}">
                <a16:creationId xmlns:a16="http://schemas.microsoft.com/office/drawing/2014/main" id="{325F8ED9-EBC5-6EA8-96BF-597B050B78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2888" y="4929214"/>
            <a:ext cx="540000" cy="540000"/>
          </a:xfrm>
          <a:prstGeom prst="rect">
            <a:avLst/>
          </a:prstGeom>
        </p:spPr>
      </p:pic>
      <p:pic>
        <p:nvPicPr>
          <p:cNvPr id="78" name="Graphic 157">
            <a:extLst>
              <a:ext uri="{FF2B5EF4-FFF2-40B4-BE49-F238E27FC236}">
                <a16:creationId xmlns:a16="http://schemas.microsoft.com/office/drawing/2014/main" id="{39236E8B-0E1A-C1BD-B496-E2EF417E3BD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72954" y="467861"/>
            <a:ext cx="646279" cy="540000"/>
          </a:xfrm>
          <a:prstGeom prst="rect">
            <a:avLst/>
          </a:prstGeom>
        </p:spPr>
      </p:pic>
      <p:sp>
        <p:nvSpPr>
          <p:cNvPr id="84" name="テキスト ボックス 83">
            <a:extLst>
              <a:ext uri="{FF2B5EF4-FFF2-40B4-BE49-F238E27FC236}">
                <a16:creationId xmlns:a16="http://schemas.microsoft.com/office/drawing/2014/main" id="{8AD89965-C191-258D-4F8F-9544C902A6A9}"/>
              </a:ext>
            </a:extLst>
          </p:cNvPr>
          <p:cNvSpPr txBox="1"/>
          <p:nvPr/>
        </p:nvSpPr>
        <p:spPr>
          <a:xfrm>
            <a:off x="717801" y="2430326"/>
            <a:ext cx="376706" cy="246221"/>
          </a:xfrm>
          <a:prstGeom prst="rect">
            <a:avLst/>
          </a:prstGeom>
          <a:noFill/>
        </p:spPr>
        <p:txBody>
          <a:bodyPr wrap="none" lIns="0" tIns="0" rIns="0" bIns="0" rtlCol="0">
            <a:spAutoFit/>
          </a:bodyPr>
          <a:lstStyle/>
          <a:p>
            <a:pPr algn="ctr"/>
            <a:r>
              <a:rPr kumimoji="1" lang="en-US" altLang="ja-JP" sz="1600" dirty="0"/>
              <a:t>Raw</a:t>
            </a:r>
            <a:endParaRPr kumimoji="1" lang="ja-JP" altLang="en-US" sz="1600" dirty="0" err="1"/>
          </a:p>
        </p:txBody>
      </p:sp>
      <p:sp>
        <p:nvSpPr>
          <p:cNvPr id="86" name="テキスト ボックス 85">
            <a:extLst>
              <a:ext uri="{FF2B5EF4-FFF2-40B4-BE49-F238E27FC236}">
                <a16:creationId xmlns:a16="http://schemas.microsoft.com/office/drawing/2014/main" id="{B70AE07F-021E-7B3D-71A2-3C865180C047}"/>
              </a:ext>
            </a:extLst>
          </p:cNvPr>
          <p:cNvSpPr txBox="1"/>
          <p:nvPr/>
        </p:nvSpPr>
        <p:spPr>
          <a:xfrm>
            <a:off x="5901799" y="430085"/>
            <a:ext cx="1227900" cy="615553"/>
          </a:xfrm>
          <a:prstGeom prst="rect">
            <a:avLst/>
          </a:prstGeom>
          <a:noFill/>
        </p:spPr>
        <p:txBody>
          <a:bodyPr wrap="none" lIns="0" tIns="0" rIns="0" bIns="0" rtlCol="0">
            <a:spAutoFit/>
          </a:bodyPr>
          <a:lstStyle/>
          <a:p>
            <a:pPr algn="ctr"/>
            <a:r>
              <a:rPr kumimoji="1" lang="en-US" altLang="ja-JP" sz="2000" dirty="0">
                <a:latin typeface="+mj-lt"/>
                <a:ea typeface="+mj-ea"/>
              </a:rPr>
              <a:t>Azure</a:t>
            </a:r>
          </a:p>
          <a:p>
            <a:pPr algn="ctr"/>
            <a:r>
              <a:rPr kumimoji="1" lang="en-US" altLang="ja-JP" sz="2000" dirty="0">
                <a:latin typeface="+mj-lt"/>
                <a:ea typeface="+mj-ea"/>
              </a:rPr>
              <a:t>Databricks</a:t>
            </a:r>
            <a:endParaRPr kumimoji="1" lang="ja-JP" altLang="en-US" sz="2000" dirty="0" err="1">
              <a:latin typeface="+mj-lt"/>
              <a:ea typeface="+mj-ea"/>
            </a:endParaRPr>
          </a:p>
        </p:txBody>
      </p:sp>
      <p:sp>
        <p:nvSpPr>
          <p:cNvPr id="88" name="テキスト ボックス 87">
            <a:extLst>
              <a:ext uri="{FF2B5EF4-FFF2-40B4-BE49-F238E27FC236}">
                <a16:creationId xmlns:a16="http://schemas.microsoft.com/office/drawing/2014/main" id="{A0A46FCC-4736-0EE5-5D6B-D910A6C79839}"/>
              </a:ext>
            </a:extLst>
          </p:cNvPr>
          <p:cNvSpPr txBox="1"/>
          <p:nvPr/>
        </p:nvSpPr>
        <p:spPr>
          <a:xfrm>
            <a:off x="2256634" y="5045326"/>
            <a:ext cx="3032949" cy="307777"/>
          </a:xfrm>
          <a:prstGeom prst="rect">
            <a:avLst/>
          </a:prstGeom>
          <a:noFill/>
        </p:spPr>
        <p:txBody>
          <a:bodyPr wrap="square" lIns="0" tIns="0" rIns="0" bIns="0" rtlCol="0">
            <a:spAutoFit/>
          </a:bodyPr>
          <a:lstStyle/>
          <a:p>
            <a:r>
              <a:rPr kumimoji="1" lang="en-US" altLang="ja-JP" sz="2000" dirty="0">
                <a:latin typeface="+mj-lt"/>
                <a:ea typeface="+mj-ea"/>
              </a:rPr>
              <a:t>Azure Synapse Analytics</a:t>
            </a:r>
            <a:endParaRPr kumimoji="1" lang="ja-JP" altLang="en-US" sz="2000" dirty="0" err="1">
              <a:latin typeface="+mj-lt"/>
              <a:ea typeface="+mj-ea"/>
            </a:endParaRPr>
          </a:p>
        </p:txBody>
      </p:sp>
      <p:pic>
        <p:nvPicPr>
          <p:cNvPr id="94" name="Graphic 2">
            <a:extLst>
              <a:ext uri="{FF2B5EF4-FFF2-40B4-BE49-F238E27FC236}">
                <a16:creationId xmlns:a16="http://schemas.microsoft.com/office/drawing/2014/main" id="{E0C6DD18-FD9D-876C-EA3B-45B21240DAD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66813" y="5501792"/>
            <a:ext cx="648000" cy="648000"/>
          </a:xfrm>
          <a:prstGeom prst="rect">
            <a:avLst/>
          </a:prstGeom>
        </p:spPr>
      </p:pic>
      <p:sp>
        <p:nvSpPr>
          <p:cNvPr id="96" name="テキスト ボックス 95">
            <a:extLst>
              <a:ext uri="{FF2B5EF4-FFF2-40B4-BE49-F238E27FC236}">
                <a16:creationId xmlns:a16="http://schemas.microsoft.com/office/drawing/2014/main" id="{FD56AAC0-17FD-8951-B4AB-99F291996AB9}"/>
              </a:ext>
            </a:extLst>
          </p:cNvPr>
          <p:cNvSpPr txBox="1"/>
          <p:nvPr/>
        </p:nvSpPr>
        <p:spPr>
          <a:xfrm>
            <a:off x="3893132" y="6153609"/>
            <a:ext cx="1795363" cy="246221"/>
          </a:xfrm>
          <a:prstGeom prst="rect">
            <a:avLst/>
          </a:prstGeom>
          <a:noFill/>
        </p:spPr>
        <p:txBody>
          <a:bodyPr wrap="none" lIns="0" tIns="0" rIns="0" bIns="0" rtlCol="0">
            <a:spAutoFit/>
          </a:bodyPr>
          <a:lstStyle/>
          <a:p>
            <a:pPr algn="ctr"/>
            <a:r>
              <a:rPr kumimoji="1" lang="en-US" altLang="ja-JP" sz="1600" dirty="0"/>
              <a:t>Pipeline &amp; Dataflow</a:t>
            </a:r>
            <a:endParaRPr kumimoji="1" lang="ja-JP" altLang="en-US" sz="1600" dirty="0" err="1"/>
          </a:p>
        </p:txBody>
      </p:sp>
      <p:pic>
        <p:nvPicPr>
          <p:cNvPr id="98" name="グラフィックス 97">
            <a:extLst>
              <a:ext uri="{FF2B5EF4-FFF2-40B4-BE49-F238E27FC236}">
                <a16:creationId xmlns:a16="http://schemas.microsoft.com/office/drawing/2014/main" id="{B8235E38-CE63-1861-7FF0-8887121B76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33627" y="1436324"/>
            <a:ext cx="564245" cy="576000"/>
          </a:xfrm>
          <a:prstGeom prst="rect">
            <a:avLst/>
          </a:prstGeom>
        </p:spPr>
      </p:pic>
      <p:sp>
        <p:nvSpPr>
          <p:cNvPr id="100" name="テキスト ボックス 99">
            <a:extLst>
              <a:ext uri="{FF2B5EF4-FFF2-40B4-BE49-F238E27FC236}">
                <a16:creationId xmlns:a16="http://schemas.microsoft.com/office/drawing/2014/main" id="{B239F770-BBE0-C675-D8F7-3FF068443B8A}"/>
              </a:ext>
            </a:extLst>
          </p:cNvPr>
          <p:cNvSpPr txBox="1"/>
          <p:nvPr/>
        </p:nvSpPr>
        <p:spPr>
          <a:xfrm>
            <a:off x="5833671" y="2029209"/>
            <a:ext cx="1364156" cy="246221"/>
          </a:xfrm>
          <a:prstGeom prst="rect">
            <a:avLst/>
          </a:prstGeom>
          <a:noFill/>
        </p:spPr>
        <p:txBody>
          <a:bodyPr wrap="none" lIns="0" tIns="0" rIns="0" bIns="0" rtlCol="0">
            <a:spAutoFit/>
          </a:bodyPr>
          <a:lstStyle/>
          <a:p>
            <a:pPr algn="ctr"/>
            <a:r>
              <a:rPr kumimoji="1" lang="en-US" altLang="ja-JP" sz="1600" dirty="0"/>
              <a:t>Databricks SQL</a:t>
            </a:r>
            <a:endParaRPr kumimoji="1" lang="ja-JP" altLang="en-US" sz="1600" dirty="0" err="1"/>
          </a:p>
        </p:txBody>
      </p:sp>
      <p:sp>
        <p:nvSpPr>
          <p:cNvPr id="102" name="テキスト ボックス 101">
            <a:extLst>
              <a:ext uri="{FF2B5EF4-FFF2-40B4-BE49-F238E27FC236}">
                <a16:creationId xmlns:a16="http://schemas.microsoft.com/office/drawing/2014/main" id="{9B57F34F-8B49-AA1A-9A4A-61140E61FB54}"/>
              </a:ext>
            </a:extLst>
          </p:cNvPr>
          <p:cNvSpPr txBox="1"/>
          <p:nvPr/>
        </p:nvSpPr>
        <p:spPr>
          <a:xfrm>
            <a:off x="9717578" y="430085"/>
            <a:ext cx="2121414" cy="615553"/>
          </a:xfrm>
          <a:prstGeom prst="rect">
            <a:avLst/>
          </a:prstGeom>
          <a:noFill/>
        </p:spPr>
        <p:txBody>
          <a:bodyPr wrap="none" lIns="0" tIns="0" rIns="0" bIns="0" rtlCol="0">
            <a:spAutoFit/>
          </a:bodyPr>
          <a:lstStyle/>
          <a:p>
            <a:pPr algn="ctr"/>
            <a:r>
              <a:rPr kumimoji="1" lang="en-US" altLang="ja-JP" sz="2000" dirty="0">
                <a:latin typeface="+mj-lt"/>
                <a:ea typeface="+mj-ea"/>
              </a:rPr>
              <a:t>Power BI</a:t>
            </a:r>
          </a:p>
          <a:p>
            <a:pPr algn="ctr"/>
            <a:r>
              <a:rPr kumimoji="1" lang="en-US" altLang="ja-JP" sz="2000" dirty="0">
                <a:latin typeface="+mj-lt"/>
                <a:ea typeface="+mj-ea"/>
              </a:rPr>
              <a:t>Desktop &amp; Service</a:t>
            </a:r>
            <a:endParaRPr kumimoji="1" lang="ja-JP" altLang="en-US" sz="2000" dirty="0" err="1">
              <a:latin typeface="+mj-lt"/>
              <a:ea typeface="+mj-ea"/>
            </a:endParaRPr>
          </a:p>
        </p:txBody>
      </p:sp>
      <p:pic>
        <p:nvPicPr>
          <p:cNvPr id="104" name="グラフィックス 103">
            <a:extLst>
              <a:ext uri="{FF2B5EF4-FFF2-40B4-BE49-F238E27FC236}">
                <a16:creationId xmlns:a16="http://schemas.microsoft.com/office/drawing/2014/main" id="{D900025F-A6E5-6B46-A1BD-798FEA200F9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57161" y="2753311"/>
            <a:ext cx="468000" cy="468000"/>
          </a:xfrm>
          <a:prstGeom prst="rect">
            <a:avLst/>
          </a:prstGeom>
        </p:spPr>
      </p:pic>
      <p:pic>
        <p:nvPicPr>
          <p:cNvPr id="106" name="グラフィックス 105">
            <a:extLst>
              <a:ext uri="{FF2B5EF4-FFF2-40B4-BE49-F238E27FC236}">
                <a16:creationId xmlns:a16="http://schemas.microsoft.com/office/drawing/2014/main" id="{E3B1FA82-3FA3-66D5-86CF-0C5C99F8E3B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864115" y="1502552"/>
            <a:ext cx="367715" cy="468000"/>
          </a:xfrm>
          <a:prstGeom prst="rect">
            <a:avLst/>
          </a:prstGeom>
        </p:spPr>
      </p:pic>
      <p:pic>
        <p:nvPicPr>
          <p:cNvPr id="108" name="グラフィックス 107">
            <a:extLst>
              <a:ext uri="{FF2B5EF4-FFF2-40B4-BE49-F238E27FC236}">
                <a16:creationId xmlns:a16="http://schemas.microsoft.com/office/drawing/2014/main" id="{3B3A1B93-D9BE-404A-ACD6-3A1D261031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856752" y="1538552"/>
            <a:ext cx="498464" cy="432000"/>
          </a:xfrm>
          <a:prstGeom prst="rect">
            <a:avLst/>
          </a:prstGeom>
        </p:spPr>
      </p:pic>
      <p:sp>
        <p:nvSpPr>
          <p:cNvPr id="110" name="テキスト ボックス 109">
            <a:extLst>
              <a:ext uri="{FF2B5EF4-FFF2-40B4-BE49-F238E27FC236}">
                <a16:creationId xmlns:a16="http://schemas.microsoft.com/office/drawing/2014/main" id="{EEA9CB3A-6B30-4DB6-3BC6-9D62EC82300C}"/>
              </a:ext>
            </a:extLst>
          </p:cNvPr>
          <p:cNvSpPr txBox="1"/>
          <p:nvPr/>
        </p:nvSpPr>
        <p:spPr>
          <a:xfrm>
            <a:off x="9705731" y="2029209"/>
            <a:ext cx="684483" cy="246221"/>
          </a:xfrm>
          <a:prstGeom prst="rect">
            <a:avLst/>
          </a:prstGeom>
          <a:noFill/>
        </p:spPr>
        <p:txBody>
          <a:bodyPr wrap="none" lIns="0" tIns="0" rIns="0" bIns="0" rtlCol="0">
            <a:spAutoFit/>
          </a:bodyPr>
          <a:lstStyle/>
          <a:p>
            <a:pPr algn="ctr"/>
            <a:r>
              <a:rPr kumimoji="1" lang="en-US" altLang="ja-JP" sz="1600" dirty="0"/>
              <a:t>Dataset</a:t>
            </a:r>
            <a:endParaRPr kumimoji="1" lang="ja-JP" altLang="en-US" sz="1600" dirty="0" err="1"/>
          </a:p>
        </p:txBody>
      </p:sp>
      <p:sp>
        <p:nvSpPr>
          <p:cNvPr id="112" name="テキスト ボックス 111">
            <a:extLst>
              <a:ext uri="{FF2B5EF4-FFF2-40B4-BE49-F238E27FC236}">
                <a16:creationId xmlns:a16="http://schemas.microsoft.com/office/drawing/2014/main" id="{54A52FB9-BA18-57DB-0D81-8212F474E11B}"/>
              </a:ext>
            </a:extLst>
          </p:cNvPr>
          <p:cNvSpPr txBox="1"/>
          <p:nvPr/>
        </p:nvSpPr>
        <p:spPr>
          <a:xfrm>
            <a:off x="10799714" y="2029209"/>
            <a:ext cx="612540" cy="246221"/>
          </a:xfrm>
          <a:prstGeom prst="rect">
            <a:avLst/>
          </a:prstGeom>
          <a:noFill/>
        </p:spPr>
        <p:txBody>
          <a:bodyPr wrap="none" lIns="0" tIns="0" rIns="0" bIns="0" rtlCol="0">
            <a:spAutoFit/>
          </a:bodyPr>
          <a:lstStyle/>
          <a:p>
            <a:pPr algn="ctr"/>
            <a:r>
              <a:rPr kumimoji="1" lang="en-US" altLang="ja-JP" sz="1600" dirty="0"/>
              <a:t>Report</a:t>
            </a:r>
            <a:endParaRPr kumimoji="1" lang="ja-JP" altLang="en-US" sz="1600" dirty="0" err="1"/>
          </a:p>
        </p:txBody>
      </p:sp>
      <p:sp>
        <p:nvSpPr>
          <p:cNvPr id="114" name="テキスト ボックス 113">
            <a:extLst>
              <a:ext uri="{FF2B5EF4-FFF2-40B4-BE49-F238E27FC236}">
                <a16:creationId xmlns:a16="http://schemas.microsoft.com/office/drawing/2014/main" id="{A39AEEEB-829C-03B1-5FA0-1CC7C499957D}"/>
              </a:ext>
            </a:extLst>
          </p:cNvPr>
          <p:cNvSpPr txBox="1"/>
          <p:nvPr/>
        </p:nvSpPr>
        <p:spPr>
          <a:xfrm>
            <a:off x="10061556" y="3274426"/>
            <a:ext cx="859210" cy="492443"/>
          </a:xfrm>
          <a:prstGeom prst="rect">
            <a:avLst/>
          </a:prstGeom>
          <a:noFill/>
        </p:spPr>
        <p:txBody>
          <a:bodyPr wrap="none" lIns="0" tIns="0" rIns="0" bIns="0" rtlCol="0">
            <a:spAutoFit/>
          </a:bodyPr>
          <a:lstStyle/>
          <a:p>
            <a:pPr algn="ctr"/>
            <a:r>
              <a:rPr kumimoji="1" lang="en-US" altLang="ja-JP" sz="1600" dirty="0"/>
              <a:t>Datamart</a:t>
            </a:r>
          </a:p>
          <a:p>
            <a:pPr algn="ctr"/>
            <a:r>
              <a:rPr kumimoji="1" lang="en-US" altLang="ja-JP" sz="1600" dirty="0"/>
              <a:t>(Option)</a:t>
            </a:r>
            <a:endParaRPr kumimoji="1" lang="ja-JP" altLang="en-US" sz="1600" dirty="0" err="1"/>
          </a:p>
        </p:txBody>
      </p:sp>
      <p:cxnSp>
        <p:nvCxnSpPr>
          <p:cNvPr id="130" name="直線矢印コネクタ 129">
            <a:extLst>
              <a:ext uri="{FF2B5EF4-FFF2-40B4-BE49-F238E27FC236}">
                <a16:creationId xmlns:a16="http://schemas.microsoft.com/office/drawing/2014/main" id="{8DB28D53-6050-11C2-80A7-D3EC8B3B4A3B}"/>
              </a:ext>
            </a:extLst>
          </p:cNvPr>
          <p:cNvCxnSpPr>
            <a:cxnSpLocks/>
            <a:stCxn id="98" idx="1"/>
          </p:cNvCxnSpPr>
          <p:nvPr/>
        </p:nvCxnSpPr>
        <p:spPr>
          <a:xfrm flipH="1">
            <a:off x="3635404" y="1724324"/>
            <a:ext cx="25982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3F25075-AC3F-E0BC-1ECE-C49657A0E150}"/>
              </a:ext>
            </a:extLst>
          </p:cNvPr>
          <p:cNvCxnSpPr>
            <a:cxnSpLocks/>
            <a:endCxn id="98" idx="3"/>
          </p:cNvCxnSpPr>
          <p:nvPr/>
        </p:nvCxnSpPr>
        <p:spPr>
          <a:xfrm flipH="1">
            <a:off x="6797872" y="1724324"/>
            <a:ext cx="225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BB5DCC32-370F-1973-55A2-FC6C8868AF31}"/>
              </a:ext>
            </a:extLst>
          </p:cNvPr>
          <p:cNvSpPr txBox="1"/>
          <p:nvPr/>
        </p:nvSpPr>
        <p:spPr>
          <a:xfrm>
            <a:off x="2250415" y="4165892"/>
            <a:ext cx="759823" cy="492443"/>
          </a:xfrm>
          <a:prstGeom prst="rect">
            <a:avLst/>
          </a:prstGeom>
          <a:noFill/>
        </p:spPr>
        <p:txBody>
          <a:bodyPr wrap="none" lIns="0" tIns="0" rIns="0" bIns="0" rtlCol="0">
            <a:spAutoFit/>
          </a:bodyPr>
          <a:lstStyle/>
          <a:p>
            <a:pPr algn="ctr"/>
            <a:r>
              <a:rPr kumimoji="1" lang="en-US" altLang="ja-JP" sz="1600" dirty="0"/>
              <a:t>ETL with</a:t>
            </a:r>
          </a:p>
          <a:p>
            <a:pPr algn="ctr"/>
            <a:r>
              <a:rPr kumimoji="1" lang="en-US" altLang="ja-JP" sz="1600" dirty="0"/>
              <a:t>no-code</a:t>
            </a:r>
            <a:endParaRPr kumimoji="1" lang="ja-JP" altLang="en-US" sz="1600" dirty="0" err="1"/>
          </a:p>
        </p:txBody>
      </p:sp>
      <p:sp>
        <p:nvSpPr>
          <p:cNvPr id="143" name="テキスト ボックス 142">
            <a:extLst>
              <a:ext uri="{FF2B5EF4-FFF2-40B4-BE49-F238E27FC236}">
                <a16:creationId xmlns:a16="http://schemas.microsoft.com/office/drawing/2014/main" id="{F8595732-FF98-E703-A65F-BF8A02C8418D}"/>
              </a:ext>
            </a:extLst>
          </p:cNvPr>
          <p:cNvSpPr txBox="1"/>
          <p:nvPr/>
        </p:nvSpPr>
        <p:spPr>
          <a:xfrm>
            <a:off x="4042226" y="1372756"/>
            <a:ext cx="558038" cy="246221"/>
          </a:xfrm>
          <a:prstGeom prst="rect">
            <a:avLst/>
          </a:prstGeom>
          <a:noFill/>
        </p:spPr>
        <p:txBody>
          <a:bodyPr wrap="none" lIns="0" tIns="0" rIns="0" bIns="0" rtlCol="0">
            <a:spAutoFit/>
          </a:bodyPr>
          <a:lstStyle/>
          <a:p>
            <a:pPr algn="ctr"/>
            <a:r>
              <a:rPr kumimoji="1" lang="en-US" altLang="ja-JP" sz="1600" dirty="0"/>
              <a:t>Query</a:t>
            </a:r>
            <a:endParaRPr kumimoji="1" lang="ja-JP" altLang="en-US" sz="1600" dirty="0" err="1"/>
          </a:p>
        </p:txBody>
      </p:sp>
      <p:sp>
        <p:nvSpPr>
          <p:cNvPr id="145" name="テキスト ボックス 144">
            <a:extLst>
              <a:ext uri="{FF2B5EF4-FFF2-40B4-BE49-F238E27FC236}">
                <a16:creationId xmlns:a16="http://schemas.microsoft.com/office/drawing/2014/main" id="{AF28713F-8D76-F15D-FA5A-3B6901E31C34}"/>
              </a:ext>
            </a:extLst>
          </p:cNvPr>
          <p:cNvSpPr txBox="1"/>
          <p:nvPr/>
        </p:nvSpPr>
        <p:spPr>
          <a:xfrm>
            <a:off x="7876098" y="1121861"/>
            <a:ext cx="1228606" cy="492443"/>
          </a:xfrm>
          <a:prstGeom prst="rect">
            <a:avLst/>
          </a:prstGeom>
          <a:noFill/>
        </p:spPr>
        <p:txBody>
          <a:bodyPr wrap="none" lIns="0" tIns="0" rIns="0" bIns="0" rtlCol="0">
            <a:spAutoFit/>
          </a:bodyPr>
          <a:lstStyle/>
          <a:p>
            <a:pPr algn="ctr"/>
            <a:r>
              <a:rPr kumimoji="1" lang="en-US" altLang="ja-JP" sz="1600" dirty="0"/>
              <a:t>Import</a:t>
            </a:r>
          </a:p>
          <a:p>
            <a:pPr algn="ctr"/>
            <a:r>
              <a:rPr kumimoji="1" lang="en-US" altLang="ja-JP" sz="1600" dirty="0"/>
              <a:t>/Direct Query</a:t>
            </a:r>
            <a:endParaRPr kumimoji="1" lang="ja-JP" altLang="en-US" sz="1600" dirty="0" err="1"/>
          </a:p>
        </p:txBody>
      </p:sp>
      <p:sp>
        <p:nvSpPr>
          <p:cNvPr id="163" name="テキスト ボックス 162">
            <a:extLst>
              <a:ext uri="{FF2B5EF4-FFF2-40B4-BE49-F238E27FC236}">
                <a16:creationId xmlns:a16="http://schemas.microsoft.com/office/drawing/2014/main" id="{842A122E-3474-99CA-17BC-BB9EC8A1324C}"/>
              </a:ext>
            </a:extLst>
          </p:cNvPr>
          <p:cNvSpPr txBox="1"/>
          <p:nvPr/>
        </p:nvSpPr>
        <p:spPr>
          <a:xfrm>
            <a:off x="6059695" y="3274426"/>
            <a:ext cx="912109" cy="492443"/>
          </a:xfrm>
          <a:prstGeom prst="rect">
            <a:avLst/>
          </a:prstGeom>
          <a:noFill/>
        </p:spPr>
        <p:txBody>
          <a:bodyPr wrap="none" lIns="0" tIns="0" rIns="0" bIns="0" rtlCol="0">
            <a:spAutoFit/>
          </a:bodyPr>
          <a:lstStyle/>
          <a:p>
            <a:pPr algn="ctr"/>
            <a:r>
              <a:rPr kumimoji="1" lang="en-US" altLang="ja-JP" sz="1600" dirty="0"/>
              <a:t>Notebook</a:t>
            </a:r>
          </a:p>
          <a:p>
            <a:pPr algn="ctr"/>
            <a:r>
              <a:rPr kumimoji="1" lang="en-US" altLang="ja-JP" sz="1600" dirty="0"/>
              <a:t>(Option)</a:t>
            </a:r>
          </a:p>
        </p:txBody>
      </p:sp>
      <p:cxnSp>
        <p:nvCxnSpPr>
          <p:cNvPr id="173" name="直線矢印コネクタ 172">
            <a:extLst>
              <a:ext uri="{FF2B5EF4-FFF2-40B4-BE49-F238E27FC236}">
                <a16:creationId xmlns:a16="http://schemas.microsoft.com/office/drawing/2014/main" id="{BC927923-C0EB-2407-2BDB-A14DFDE2CC3A}"/>
              </a:ext>
            </a:extLst>
          </p:cNvPr>
          <p:cNvCxnSpPr>
            <a:cxnSpLocks/>
            <a:endCxn id="126" idx="2"/>
          </p:cNvCxnSpPr>
          <p:nvPr/>
        </p:nvCxnSpPr>
        <p:spPr>
          <a:xfrm flipV="1">
            <a:off x="6515749" y="3966070"/>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a:extLst>
              <a:ext uri="{FF2B5EF4-FFF2-40B4-BE49-F238E27FC236}">
                <a16:creationId xmlns:a16="http://schemas.microsoft.com/office/drawing/2014/main" id="{1C688D9C-FF45-55A7-1C14-0B4F7302EFAB}"/>
              </a:ext>
            </a:extLst>
          </p:cNvPr>
          <p:cNvSpPr txBox="1"/>
          <p:nvPr/>
        </p:nvSpPr>
        <p:spPr>
          <a:xfrm>
            <a:off x="5024148" y="4148821"/>
            <a:ext cx="1298432" cy="492443"/>
          </a:xfrm>
          <a:prstGeom prst="rect">
            <a:avLst/>
          </a:prstGeom>
          <a:noFill/>
        </p:spPr>
        <p:txBody>
          <a:bodyPr wrap="none" lIns="0" tIns="0" rIns="0" bIns="0" rtlCol="0">
            <a:spAutoFit/>
          </a:bodyPr>
          <a:lstStyle/>
          <a:p>
            <a:pPr algn="ctr"/>
            <a:r>
              <a:rPr kumimoji="1" lang="en-US" altLang="ja-JP" sz="1600" dirty="0"/>
              <a:t>Call Notebook</a:t>
            </a:r>
          </a:p>
          <a:p>
            <a:pPr algn="ctr"/>
            <a:r>
              <a:rPr kumimoji="1" lang="en-US" altLang="ja-JP" sz="1600" dirty="0"/>
              <a:t>(Option)</a:t>
            </a:r>
            <a:endParaRPr kumimoji="1" lang="ja-JP" altLang="en-US" sz="1600" dirty="0" err="1"/>
          </a:p>
        </p:txBody>
      </p:sp>
      <p:cxnSp>
        <p:nvCxnSpPr>
          <p:cNvPr id="183" name="直線矢印コネクタ 182">
            <a:extLst>
              <a:ext uri="{FF2B5EF4-FFF2-40B4-BE49-F238E27FC236}">
                <a16:creationId xmlns:a16="http://schemas.microsoft.com/office/drawing/2014/main" id="{38D39350-9E62-F28C-9F23-6169EA8E83A9}"/>
              </a:ext>
            </a:extLst>
          </p:cNvPr>
          <p:cNvCxnSpPr>
            <a:cxnSpLocks/>
          </p:cNvCxnSpPr>
          <p:nvPr/>
        </p:nvCxnSpPr>
        <p:spPr>
          <a:xfrm flipH="1">
            <a:off x="3635404" y="2948925"/>
            <a:ext cx="262487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23FE2BEF-D2EA-D7DC-8BDB-A23DEDCC913E}"/>
              </a:ext>
            </a:extLst>
          </p:cNvPr>
          <p:cNvSpPr txBox="1"/>
          <p:nvPr/>
        </p:nvSpPr>
        <p:spPr>
          <a:xfrm>
            <a:off x="3746656" y="3028204"/>
            <a:ext cx="1245919" cy="492443"/>
          </a:xfrm>
          <a:prstGeom prst="rect">
            <a:avLst/>
          </a:prstGeom>
          <a:noFill/>
        </p:spPr>
        <p:txBody>
          <a:bodyPr wrap="none" lIns="0" tIns="0" rIns="0" bIns="0" rtlCol="0">
            <a:spAutoFit/>
          </a:bodyPr>
          <a:lstStyle/>
          <a:p>
            <a:pPr algn="ctr"/>
            <a:r>
              <a:rPr kumimoji="1" lang="en-US" altLang="ja-JP" sz="1600" dirty="0"/>
              <a:t>ETL with code</a:t>
            </a:r>
          </a:p>
          <a:p>
            <a:pPr algn="ctr"/>
            <a:r>
              <a:rPr kumimoji="1" lang="en-US" altLang="ja-JP" sz="1600" dirty="0"/>
              <a:t>(Option)</a:t>
            </a:r>
          </a:p>
        </p:txBody>
      </p:sp>
      <p:sp>
        <p:nvSpPr>
          <p:cNvPr id="190" name="book_2" title="Icon of a book and a pencil">
            <a:extLst>
              <a:ext uri="{FF2B5EF4-FFF2-40B4-BE49-F238E27FC236}">
                <a16:creationId xmlns:a16="http://schemas.microsoft.com/office/drawing/2014/main" id="{468E4CDB-4C94-E218-318C-A67FF9E06D12}"/>
              </a:ext>
            </a:extLst>
          </p:cNvPr>
          <p:cNvSpPr>
            <a:spLocks noChangeAspect="1" noEditPoints="1"/>
          </p:cNvSpPr>
          <p:nvPr/>
        </p:nvSpPr>
        <p:spPr bwMode="auto">
          <a:xfrm>
            <a:off x="6260281" y="2714925"/>
            <a:ext cx="510936" cy="46800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 name="テキスト ボックス 2">
            <a:extLst>
              <a:ext uri="{FF2B5EF4-FFF2-40B4-BE49-F238E27FC236}">
                <a16:creationId xmlns:a16="http://schemas.microsoft.com/office/drawing/2014/main" id="{6BEE6FA4-877B-701D-1723-51D726D35833}"/>
              </a:ext>
            </a:extLst>
          </p:cNvPr>
          <p:cNvSpPr txBox="1"/>
          <p:nvPr/>
        </p:nvSpPr>
        <p:spPr>
          <a:xfrm>
            <a:off x="548875" y="5890738"/>
            <a:ext cx="714555" cy="492443"/>
          </a:xfrm>
          <a:prstGeom prst="rect">
            <a:avLst/>
          </a:prstGeom>
          <a:noFill/>
        </p:spPr>
        <p:txBody>
          <a:bodyPr wrap="none" lIns="0" tIns="0" rIns="0" bIns="0" rtlCol="0">
            <a:spAutoFit/>
          </a:bodyPr>
          <a:lstStyle/>
          <a:p>
            <a:pPr algn="ctr"/>
            <a:r>
              <a:rPr kumimoji="1" lang="en-US" altLang="ja-JP" sz="1600" dirty="0"/>
              <a:t>External</a:t>
            </a:r>
          </a:p>
          <a:p>
            <a:pPr algn="ctr"/>
            <a:r>
              <a:rPr kumimoji="1" lang="en-US" altLang="ja-JP" sz="1600" dirty="0"/>
              <a:t>data</a:t>
            </a:r>
            <a:endParaRPr kumimoji="1" lang="ja-JP" altLang="en-US" sz="1600" dirty="0" err="1"/>
          </a:p>
        </p:txBody>
      </p:sp>
      <p:cxnSp>
        <p:nvCxnSpPr>
          <p:cNvPr id="10" name="コネクタ: カギ線 9">
            <a:extLst>
              <a:ext uri="{FF2B5EF4-FFF2-40B4-BE49-F238E27FC236}">
                <a16:creationId xmlns:a16="http://schemas.microsoft.com/office/drawing/2014/main" id="{69D405D0-5444-AF25-A24F-FE1A64ECF921}"/>
              </a:ext>
            </a:extLst>
          </p:cNvPr>
          <p:cNvCxnSpPr>
            <a:cxnSpLocks/>
            <a:stCxn id="122" idx="1"/>
            <a:endCxn id="84" idx="2"/>
          </p:cNvCxnSpPr>
          <p:nvPr/>
        </p:nvCxnSpPr>
        <p:spPr>
          <a:xfrm rot="10800000">
            <a:off x="906154" y="2676547"/>
            <a:ext cx="719722" cy="302453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グラフィックス 1">
            <a:extLst>
              <a:ext uri="{FF2B5EF4-FFF2-40B4-BE49-F238E27FC236}">
                <a16:creationId xmlns:a16="http://schemas.microsoft.com/office/drawing/2014/main" id="{FBFC385E-5B28-284A-928F-2ECB6DFC50B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8598" y="5326980"/>
            <a:ext cx="540000" cy="540000"/>
          </a:xfrm>
          <a:prstGeom prst="rect">
            <a:avLst/>
          </a:prstGeom>
        </p:spPr>
      </p:pic>
      <p:sp>
        <p:nvSpPr>
          <p:cNvPr id="11" name="テキスト ボックス 10">
            <a:extLst>
              <a:ext uri="{FF2B5EF4-FFF2-40B4-BE49-F238E27FC236}">
                <a16:creationId xmlns:a16="http://schemas.microsoft.com/office/drawing/2014/main" id="{CCDA4954-7D7F-81D5-4919-AF0F4C164A0D}"/>
              </a:ext>
            </a:extLst>
          </p:cNvPr>
          <p:cNvSpPr txBox="1"/>
          <p:nvPr/>
        </p:nvSpPr>
        <p:spPr>
          <a:xfrm>
            <a:off x="373300" y="4172066"/>
            <a:ext cx="905696" cy="492443"/>
          </a:xfrm>
          <a:prstGeom prst="rect">
            <a:avLst/>
          </a:prstGeom>
          <a:solidFill>
            <a:schemeClr val="bg1"/>
          </a:solidFill>
        </p:spPr>
        <p:txBody>
          <a:bodyPr wrap="none" lIns="0" tIns="0" rIns="0" bIns="0" rtlCol="0">
            <a:spAutoFit/>
          </a:bodyPr>
          <a:lstStyle/>
          <a:p>
            <a:pPr algn="ctr"/>
            <a:r>
              <a:rPr kumimoji="1" lang="en-US" altLang="ja-JP" sz="1600" dirty="0"/>
              <a:t>Copy with</a:t>
            </a:r>
          </a:p>
          <a:p>
            <a:pPr algn="ctr"/>
            <a:r>
              <a:rPr kumimoji="1" lang="en-US" altLang="ja-JP" sz="1600" dirty="0"/>
              <a:t>no-code</a:t>
            </a:r>
            <a:endParaRPr kumimoji="1" lang="ja-JP" altLang="en-US" sz="1600" dirty="0" err="1"/>
          </a:p>
        </p:txBody>
      </p:sp>
      <p:sp>
        <p:nvSpPr>
          <p:cNvPr id="20" name="矢印: 右 19">
            <a:extLst>
              <a:ext uri="{FF2B5EF4-FFF2-40B4-BE49-F238E27FC236}">
                <a16:creationId xmlns:a16="http://schemas.microsoft.com/office/drawing/2014/main" id="{0E1D39FB-1C7A-80D0-9413-4E2C26985D7E}"/>
              </a:ext>
            </a:extLst>
          </p:cNvPr>
          <p:cNvSpPr/>
          <p:nvPr/>
        </p:nvSpPr>
        <p:spPr bwMode="auto">
          <a:xfrm>
            <a:off x="637860" y="2778555"/>
            <a:ext cx="2820568" cy="288000"/>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6" name="直線矢印コネクタ 25">
            <a:extLst>
              <a:ext uri="{FF2B5EF4-FFF2-40B4-BE49-F238E27FC236}">
                <a16:creationId xmlns:a16="http://schemas.microsoft.com/office/drawing/2014/main" id="{EB0706CE-373B-6C81-A181-12BADE5AD655}"/>
              </a:ext>
            </a:extLst>
          </p:cNvPr>
          <p:cNvCxnSpPr>
            <a:cxnSpLocks/>
          </p:cNvCxnSpPr>
          <p:nvPr/>
        </p:nvCxnSpPr>
        <p:spPr>
          <a:xfrm flipV="1">
            <a:off x="2033803" y="2948925"/>
            <a:ext cx="0" cy="19309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グラフィックス 3">
            <a:extLst>
              <a:ext uri="{FF2B5EF4-FFF2-40B4-BE49-F238E27FC236}">
                <a16:creationId xmlns:a16="http://schemas.microsoft.com/office/drawing/2014/main" id="{8E4CBAB0-FEF1-AFA1-A194-B586D262059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54964" y="466265"/>
            <a:ext cx="540000" cy="540000"/>
          </a:xfrm>
          <a:prstGeom prst="rect">
            <a:avLst/>
          </a:prstGeom>
        </p:spPr>
      </p:pic>
      <p:pic>
        <p:nvPicPr>
          <p:cNvPr id="6" name="グラフィックス 5">
            <a:extLst>
              <a:ext uri="{FF2B5EF4-FFF2-40B4-BE49-F238E27FC236}">
                <a16:creationId xmlns:a16="http://schemas.microsoft.com/office/drawing/2014/main" id="{39306C83-B61F-2358-463F-3605A2A0320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83003" y="484265"/>
            <a:ext cx="504000" cy="504000"/>
          </a:xfrm>
          <a:prstGeom prst="rect">
            <a:avLst/>
          </a:prstGeom>
        </p:spPr>
      </p:pic>
    </p:spTree>
    <p:extLst>
      <p:ext uri="{BB962C8B-B14F-4D97-AF65-F5344CB8AC3E}">
        <p14:creationId xmlns:p14="http://schemas.microsoft.com/office/powerpoint/2010/main" val="28726346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898B79AD-4068-E2CA-791C-CF1F99D6FBEB}"/>
              </a:ext>
            </a:extLst>
          </p:cNvPr>
          <p:cNvSpPr/>
          <p:nvPr/>
        </p:nvSpPr>
        <p:spPr bwMode="auto">
          <a:xfrm>
            <a:off x="6816002" y="867772"/>
            <a:ext cx="432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432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sp>
        <p:nvSpPr>
          <p:cNvPr id="41" name="テキスト ボックス 40">
            <a:extLst>
              <a:ext uri="{FF2B5EF4-FFF2-40B4-BE49-F238E27FC236}">
                <a16:creationId xmlns:a16="http://schemas.microsoft.com/office/drawing/2014/main" id="{757FCFC2-7D85-9F51-AF20-78BDF7B1CBB4}"/>
              </a:ext>
            </a:extLst>
          </p:cNvPr>
          <p:cNvSpPr txBox="1"/>
          <p:nvPr/>
        </p:nvSpPr>
        <p:spPr>
          <a:xfrm>
            <a:off x="7633742"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43" name="テキスト ボックス 42">
            <a:extLst>
              <a:ext uri="{FF2B5EF4-FFF2-40B4-BE49-F238E27FC236}">
                <a16:creationId xmlns:a16="http://schemas.microsoft.com/office/drawing/2014/main" id="{24BE0460-CA94-4949-9945-F2A640161B4B}"/>
              </a:ext>
            </a:extLst>
          </p:cNvPr>
          <p:cNvSpPr txBox="1"/>
          <p:nvPr/>
        </p:nvSpPr>
        <p:spPr>
          <a:xfrm>
            <a:off x="1758439" y="1017999"/>
            <a:ext cx="1440000" cy="307777"/>
          </a:xfrm>
          <a:prstGeom prst="rect">
            <a:avLst/>
          </a:prstGeom>
          <a:noFill/>
        </p:spPr>
        <p:txBody>
          <a:bodyPr wrap="square" lIns="0" tIns="0" rIns="0" bIns="0" rtlCol="0">
            <a:spAutoFit/>
          </a:bodyPr>
          <a:lstStyle/>
          <a:p>
            <a:r>
              <a:rPr kumimoji="1" lang="en-US" altLang="ja-JP" sz="2000" dirty="0">
                <a:latin typeface="+mj-lt"/>
                <a:ea typeface="+mj-ea"/>
              </a:rPr>
              <a:t>GitHub</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Copy activity</a:t>
            </a:r>
            <a:endParaRPr kumimoji="1" lang="ja-JP" altLang="en-US" sz="2000" dirty="0" err="1">
              <a:solidFill>
                <a:schemeClr val="bg1"/>
              </a:solidFill>
              <a:ea typeface="Segoe UI" pitchFamily="34" charset="0"/>
              <a:cs typeface="Segoe UI" pitchFamily="34" charset="0"/>
            </a:endParaRPr>
          </a:p>
        </p:txBody>
      </p:sp>
      <p:grpSp>
        <p:nvGrpSpPr>
          <p:cNvPr id="4" name="グループ化 3">
            <a:extLst>
              <a:ext uri="{FF2B5EF4-FFF2-40B4-BE49-F238E27FC236}">
                <a16:creationId xmlns:a16="http://schemas.microsoft.com/office/drawing/2014/main" id="{8E17F565-3621-C833-44CF-9532D04AE86E}"/>
              </a:ext>
            </a:extLst>
          </p:cNvPr>
          <p:cNvGrpSpPr/>
          <p:nvPr/>
        </p:nvGrpSpPr>
        <p:grpSpPr>
          <a:xfrm>
            <a:off x="8379610" y="1462972"/>
            <a:ext cx="1388264" cy="1384800"/>
            <a:chOff x="7936233" y="1227772"/>
            <a:chExt cx="1388264" cy="1384800"/>
          </a:xfrm>
        </p:grpSpPr>
        <p:sp>
          <p:nvSpPr>
            <p:cNvPr id="5" name="フローチャート: 書類 4">
              <a:extLst>
                <a:ext uri="{FF2B5EF4-FFF2-40B4-BE49-F238E27FC236}">
                  <a16:creationId xmlns:a16="http://schemas.microsoft.com/office/drawing/2014/main" id="{AFAB5337-1DA5-1D52-7338-4AB9D200B317}"/>
                </a:ext>
              </a:extLst>
            </p:cNvPr>
            <p:cNvSpPr/>
            <p:nvPr/>
          </p:nvSpPr>
          <p:spPr bwMode="auto">
            <a:xfrm>
              <a:off x="8244497" y="122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400" dirty="0">
                  <a:solidFill>
                    <a:schemeClr val="bg1"/>
                  </a:solidFill>
                  <a:ea typeface="Segoe UI" pitchFamily="34" charset="0"/>
                  <a:cs typeface="Segoe UI" pitchFamily="34" charset="0"/>
                </a:rPr>
                <a:t>CSV</a:t>
              </a:r>
              <a:endParaRPr kumimoji="1" lang="ja-JP" altLang="en-US" sz="2400" dirty="0" err="1">
                <a:solidFill>
                  <a:schemeClr val="bg1"/>
                </a:solidFill>
                <a:ea typeface="Segoe UI" pitchFamily="34" charset="0"/>
                <a:cs typeface="Segoe UI" pitchFamily="34" charset="0"/>
              </a:endParaRPr>
            </a:p>
          </p:txBody>
        </p:sp>
        <p:sp>
          <p:nvSpPr>
            <p:cNvPr id="6" name="フローチャート: 書類 5">
              <a:extLst>
                <a:ext uri="{FF2B5EF4-FFF2-40B4-BE49-F238E27FC236}">
                  <a16:creationId xmlns:a16="http://schemas.microsoft.com/office/drawing/2014/main" id="{23710DAB-C8A5-D2F9-3D86-4C8DF6041CC9}"/>
                </a:ext>
              </a:extLst>
            </p:cNvPr>
            <p:cNvSpPr/>
            <p:nvPr/>
          </p:nvSpPr>
          <p:spPr bwMode="auto">
            <a:xfrm>
              <a:off x="8090365" y="13801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400" dirty="0">
                  <a:solidFill>
                    <a:schemeClr val="bg1"/>
                  </a:solidFill>
                  <a:ea typeface="Segoe UI" pitchFamily="34" charset="0"/>
                  <a:cs typeface="Segoe UI" pitchFamily="34" charset="0"/>
                </a:rPr>
                <a:t>CSV</a:t>
              </a:r>
              <a:endParaRPr kumimoji="1" lang="ja-JP" altLang="en-US" sz="24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7936233" y="15325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gr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Zip</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5539501" y="2449150"/>
            <a:ext cx="1112997" cy="492443"/>
          </a:xfrm>
          <a:prstGeom prst="rect">
            <a:avLst/>
          </a:prstGeom>
          <a:noFill/>
        </p:spPr>
        <p:txBody>
          <a:bodyPr wrap="none" lIns="0" tIns="0" rIns="0" bIns="0" rtlCol="0">
            <a:spAutoFit/>
          </a:bodyPr>
          <a:lstStyle/>
          <a:p>
            <a:pPr algn="ctr"/>
            <a:r>
              <a:rPr kumimoji="1" lang="en-US" altLang="ja-JP" sz="1600" dirty="0"/>
              <a:t>Copy &amp;</a:t>
            </a:r>
          </a:p>
          <a:p>
            <a:pPr algn="ctr"/>
            <a:r>
              <a:rPr kumimoji="1" lang="en-US" altLang="ja-JP" sz="1600" dirty="0"/>
              <a:t>Decompress</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941593"/>
            <a:ext cx="0" cy="1860159"/>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2194606" y="2997533"/>
            <a:ext cx="2007665" cy="492443"/>
          </a:xfrm>
          <a:prstGeom prst="rect">
            <a:avLst/>
          </a:prstGeom>
          <a:noFill/>
        </p:spPr>
        <p:txBody>
          <a:bodyPr wrap="none" lIns="0" tIns="0" rIns="0" bIns="0" rtlCol="0">
            <a:spAutoFit/>
          </a:bodyPr>
          <a:lstStyle/>
          <a:p>
            <a:pPr algn="ctr"/>
            <a:r>
              <a:rPr kumimoji="1" lang="en-US" altLang="ja-JP" sz="1600" dirty="0"/>
              <a:t>Zipped dataset</a:t>
            </a:r>
          </a:p>
          <a:p>
            <a:pPr algn="ctr"/>
            <a:r>
              <a:rPr kumimoji="1" lang="en-US" altLang="ja-JP" sz="1600" dirty="0"/>
              <a:t>(Accessible via HTTPS)</a:t>
            </a:r>
            <a:endParaRPr kumimoji="1" lang="ja-JP" altLang="en-US" sz="1600" dirty="0" err="1"/>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283230" y="2997533"/>
            <a:ext cx="3385542" cy="492443"/>
          </a:xfrm>
          <a:prstGeom prst="rect">
            <a:avLst/>
          </a:prstGeom>
          <a:noFill/>
        </p:spPr>
        <p:txBody>
          <a:bodyPr wrap="none" lIns="0" tIns="0" rIns="0" bIns="0" rtlCol="0">
            <a:spAutoFit/>
          </a:bodyPr>
          <a:lstStyle/>
          <a:p>
            <a:pPr algn="ctr"/>
            <a:r>
              <a:rPr kumimoji="1" lang="en-US" altLang="ja-JP" sz="1600" dirty="0"/>
              <a:t>Container: </a:t>
            </a:r>
            <a:r>
              <a:rPr kumimoji="1" lang="en-US" altLang="ja-JP" sz="1600" dirty="0" err="1"/>
              <a:t>olist-brazillian-ecommerse</a:t>
            </a:r>
            <a:endParaRPr kumimoji="1" lang="en-US" altLang="ja-JP" sz="1600" dirty="0"/>
          </a:p>
          <a:p>
            <a:pPr algn="ctr"/>
            <a:r>
              <a:rPr kumimoji="1" lang="en-US" altLang="ja-JP" sz="1600" dirty="0"/>
              <a:t>Directory: raw/</a:t>
            </a:r>
            <a:endParaRPr kumimoji="1" lang="ja-JP" altLang="en-US" sz="1600" dirty="0" err="1"/>
          </a:p>
        </p:txBody>
      </p:sp>
      <p:pic>
        <p:nvPicPr>
          <p:cNvPr id="11" name="図 10" descr="アイコン&#10;&#10;自動的に生成された説明">
            <a:extLst>
              <a:ext uri="{FF2B5EF4-FFF2-40B4-BE49-F238E27FC236}">
                <a16:creationId xmlns:a16="http://schemas.microsoft.com/office/drawing/2014/main" id="{1CA9F581-8C18-774E-4B76-F79A80B25AC7}"/>
              </a:ext>
            </a:extLst>
          </p:cNvPr>
          <p:cNvPicPr>
            <a:picLocks noChangeAspect="1"/>
          </p:cNvPicPr>
          <p:nvPr/>
        </p:nvPicPr>
        <p:blipFill>
          <a:blip r:embed="rId4"/>
          <a:stretch>
            <a:fillRect/>
          </a:stretch>
        </p:blipFill>
        <p:spPr>
          <a:xfrm>
            <a:off x="1114037" y="919887"/>
            <a:ext cx="515200" cy="504000"/>
          </a:xfrm>
          <a:prstGeom prst="rect">
            <a:avLst/>
          </a:prstGeom>
        </p:spPr>
      </p:pic>
      <p:pic>
        <p:nvPicPr>
          <p:cNvPr id="9" name="グラフィックス 8">
            <a:extLst>
              <a:ext uri="{FF2B5EF4-FFF2-40B4-BE49-F238E27FC236}">
                <a16:creationId xmlns:a16="http://schemas.microsoft.com/office/drawing/2014/main" id="{6FC9109D-35B5-E936-77D3-B3132E5CDD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2872" y="923603"/>
            <a:ext cx="504000" cy="504000"/>
          </a:xfrm>
          <a:prstGeom prst="rect">
            <a:avLst/>
          </a:prstGeom>
        </p:spPr>
      </p:pic>
    </p:spTree>
    <p:extLst>
      <p:ext uri="{BB962C8B-B14F-4D97-AF65-F5344CB8AC3E}">
        <p14:creationId xmlns:p14="http://schemas.microsoft.com/office/powerpoint/2010/main" val="35563078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837961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Delta</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Lake</a:t>
            </a:r>
            <a:endParaRPr kumimoji="1" lang="ja-JP" altLang="en-US" sz="2000" dirty="0" err="1">
              <a:solidFill>
                <a:schemeClr val="bg1"/>
              </a:solidFill>
              <a:ea typeface="Segoe UI" pitchFamily="34" charset="0"/>
              <a:cs typeface="Segoe UI" pitchFamily="34" charset="0"/>
            </a:endParaRPr>
          </a:p>
        </p:txBody>
      </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4911096" y="2449150"/>
            <a:ext cx="2369816" cy="246221"/>
          </a:xfrm>
          <a:prstGeom prst="rect">
            <a:avLst/>
          </a:prstGeom>
          <a:noFill/>
        </p:spPr>
        <p:txBody>
          <a:bodyPr wrap="none" lIns="0" tIns="0" rIns="0" bIns="0" rtlCol="0">
            <a:spAutoFit/>
          </a:bodyPr>
          <a:lstStyle/>
          <a:p>
            <a:pPr algn="ctr"/>
            <a:r>
              <a:rPr kumimoji="1" lang="en-US" altLang="ja-JP" sz="1600" dirty="0"/>
              <a:t>Convert CSV to Delta Lake</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695371"/>
            <a:ext cx="4" cy="21063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1942326" y="2997533"/>
            <a:ext cx="2512226" cy="246221"/>
          </a:xfrm>
          <a:prstGeom prst="rect">
            <a:avLst/>
          </a:prstGeom>
          <a:noFill/>
        </p:spPr>
        <p:txBody>
          <a:bodyPr wrap="none" lIns="0" tIns="0" rIns="0" bIns="0" rtlCol="0">
            <a:spAutoFit/>
          </a:bodyPr>
          <a:lstStyle/>
          <a:p>
            <a:pPr algn="ctr"/>
            <a:r>
              <a:rPr kumimoji="1" lang="en-US" altLang="ja-JP" sz="1600" dirty="0"/>
              <a:t>raw/olist_orders_dataset.csv</a:t>
            </a:r>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775640" y="2997533"/>
            <a:ext cx="2400721" cy="492443"/>
          </a:xfrm>
          <a:prstGeom prst="rect">
            <a:avLst/>
          </a:prstGeom>
          <a:noFill/>
        </p:spPr>
        <p:txBody>
          <a:bodyPr wrap="none" lIns="0" tIns="0" rIns="0" bIns="0" rtlCol="0">
            <a:spAutoFit/>
          </a:bodyPr>
          <a:lstStyle/>
          <a:p>
            <a:pPr algn="ctr"/>
            <a:r>
              <a:rPr kumimoji="1" lang="fr-FR" altLang="ja-JP" sz="1600" dirty="0"/>
              <a:t>enriched/orders/</a:t>
            </a:r>
          </a:p>
          <a:p>
            <a:pPr algn="ctr"/>
            <a:r>
              <a:rPr kumimoji="1" lang="fr-FR" altLang="ja-JP" sz="1600" dirty="0"/>
              <a:t>(parquet files &amp; delta logs)</a:t>
            </a:r>
            <a:endParaRPr kumimoji="1" lang="ja-JP" altLang="en-US" sz="1600" dirty="0" err="1"/>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92" r="17192" b="21142"/>
          <a:stretch/>
        </p:blipFill>
        <p:spPr bwMode="auto">
          <a:xfrm>
            <a:off x="8129755" y="1618011"/>
            <a:ext cx="49971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グラフィックス 3">
            <a:extLst>
              <a:ext uri="{FF2B5EF4-FFF2-40B4-BE49-F238E27FC236}">
                <a16:creationId xmlns:a16="http://schemas.microsoft.com/office/drawing/2014/main" id="{C30BF804-A538-FCA4-3B4E-A2B360AD20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219" y="923603"/>
            <a:ext cx="504000" cy="504000"/>
          </a:xfrm>
          <a:prstGeom prst="rect">
            <a:avLst/>
          </a:prstGeom>
        </p:spPr>
      </p:pic>
    </p:spTree>
    <p:extLst>
      <p:ext uri="{BB962C8B-B14F-4D97-AF65-F5344CB8AC3E}">
        <p14:creationId xmlns:p14="http://schemas.microsoft.com/office/powerpoint/2010/main" val="195371185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837961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Delta</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Lake</a:t>
            </a:r>
            <a:endParaRPr kumimoji="1" lang="ja-JP" altLang="en-US" sz="2000" dirty="0" err="1">
              <a:solidFill>
                <a:schemeClr val="bg1"/>
              </a:solidFill>
              <a:ea typeface="Segoe UI" pitchFamily="34" charset="0"/>
              <a:cs typeface="Segoe UI" pitchFamily="34" charset="0"/>
            </a:endParaRPr>
          </a:p>
        </p:txBody>
      </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4911096" y="2449150"/>
            <a:ext cx="2369816" cy="246221"/>
          </a:xfrm>
          <a:prstGeom prst="rect">
            <a:avLst/>
          </a:prstGeom>
          <a:noFill/>
        </p:spPr>
        <p:txBody>
          <a:bodyPr wrap="none" lIns="0" tIns="0" rIns="0" bIns="0" rtlCol="0">
            <a:spAutoFit/>
          </a:bodyPr>
          <a:lstStyle/>
          <a:p>
            <a:pPr algn="ctr"/>
            <a:r>
              <a:rPr kumimoji="1" lang="en-US" altLang="ja-JP" sz="1600" dirty="0"/>
              <a:t>Convert CSV to Delta Lake</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695371"/>
            <a:ext cx="4" cy="21063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1700177" y="2997533"/>
            <a:ext cx="2996526" cy="246221"/>
          </a:xfrm>
          <a:prstGeom prst="rect">
            <a:avLst/>
          </a:prstGeom>
          <a:noFill/>
        </p:spPr>
        <p:txBody>
          <a:bodyPr wrap="none" lIns="0" tIns="0" rIns="0" bIns="0" rtlCol="0">
            <a:spAutoFit/>
          </a:bodyPr>
          <a:lstStyle/>
          <a:p>
            <a:pPr algn="ctr"/>
            <a:r>
              <a:rPr kumimoji="1" lang="en-US" altLang="ja-JP" sz="1600" dirty="0"/>
              <a:t>raw/olist_order_items_dataset.csv</a:t>
            </a:r>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775640" y="2997533"/>
            <a:ext cx="2400721" cy="492443"/>
          </a:xfrm>
          <a:prstGeom prst="rect">
            <a:avLst/>
          </a:prstGeom>
          <a:noFill/>
        </p:spPr>
        <p:txBody>
          <a:bodyPr wrap="none" lIns="0" tIns="0" rIns="0" bIns="0" rtlCol="0">
            <a:spAutoFit/>
          </a:bodyPr>
          <a:lstStyle/>
          <a:p>
            <a:pPr algn="ctr"/>
            <a:r>
              <a:rPr kumimoji="1" lang="fr-FR" altLang="ja-JP" sz="1600" dirty="0"/>
              <a:t>enriched/orders_items/</a:t>
            </a:r>
          </a:p>
          <a:p>
            <a:pPr algn="ctr"/>
            <a:r>
              <a:rPr kumimoji="1" lang="fr-FR" altLang="ja-JP" sz="1600" dirty="0"/>
              <a:t>(parquet files &amp; delta logs)</a:t>
            </a:r>
            <a:endParaRPr kumimoji="1" lang="ja-JP" altLang="en-US" sz="1600" dirty="0" err="1"/>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92" r="17192" b="21142"/>
          <a:stretch/>
        </p:blipFill>
        <p:spPr bwMode="auto">
          <a:xfrm>
            <a:off x="8129755" y="1618011"/>
            <a:ext cx="499710" cy="468000"/>
          </a:xfrm>
          <a:prstGeom prst="rect">
            <a:avLst/>
          </a:prstGeom>
          <a:noFill/>
          <a:extLst>
            <a:ext uri="{909E8E84-426E-40DD-AFC4-6F175D3DCCD1}">
              <a14:hiddenFill xmlns:a14="http://schemas.microsoft.com/office/drawing/2010/main">
                <a:solidFill>
                  <a:srgbClr val="FFFFFF"/>
                </a:solidFill>
              </a14:hiddenFill>
            </a:ext>
          </a:extLst>
        </p:spPr>
      </p:pic>
      <p:pic>
        <p:nvPicPr>
          <p:cNvPr id="4" name="グラフィックス 3">
            <a:extLst>
              <a:ext uri="{FF2B5EF4-FFF2-40B4-BE49-F238E27FC236}">
                <a16:creationId xmlns:a16="http://schemas.microsoft.com/office/drawing/2014/main" id="{28C6EE29-3792-B310-AB03-1C61E49E7D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219" y="923603"/>
            <a:ext cx="504000" cy="504000"/>
          </a:xfrm>
          <a:prstGeom prst="rect">
            <a:avLst/>
          </a:prstGeom>
        </p:spPr>
      </p:pic>
    </p:spTree>
    <p:extLst>
      <p:ext uri="{BB962C8B-B14F-4D97-AF65-F5344CB8AC3E}">
        <p14:creationId xmlns:p14="http://schemas.microsoft.com/office/powerpoint/2010/main" val="7047378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A4684B8-9CB4-5A52-0D2F-0DDAF5BE7C8D}"/>
              </a:ext>
            </a:extLst>
          </p:cNvPr>
          <p:cNvSpPr/>
          <p:nvPr/>
        </p:nvSpPr>
        <p:spPr bwMode="auto">
          <a:xfrm>
            <a:off x="7589756" y="1484550"/>
            <a:ext cx="2880000" cy="19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6" name="正方形/長方形 5">
            <a:extLst>
              <a:ext uri="{FF2B5EF4-FFF2-40B4-BE49-F238E27FC236}">
                <a16:creationId xmlns:a16="http://schemas.microsoft.com/office/drawing/2014/main" id="{F215384E-BD66-3EB7-B855-108A6A86F213}"/>
              </a:ext>
            </a:extLst>
          </p:cNvPr>
          <p:cNvSpPr/>
          <p:nvPr/>
        </p:nvSpPr>
        <p:spPr bwMode="auto">
          <a:xfrm>
            <a:off x="1722246" y="1484550"/>
            <a:ext cx="2880000" cy="19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2262246" y="1761389"/>
            <a:ext cx="1800000" cy="54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orders</a:t>
            </a:r>
            <a:endParaRPr kumimoji="1" lang="ja-JP" altLang="en-US" sz="2000" dirty="0" err="1">
              <a:solidFill>
                <a:schemeClr val="bg1"/>
              </a:solidFill>
              <a:ea typeface="Segoe UI" pitchFamily="34" charset="0"/>
              <a:cs typeface="Segoe UI" pitchFamily="34" charset="0"/>
            </a:endParaRPr>
          </a:p>
        </p:txBody>
      </p:sp>
      <p:sp>
        <p:nvSpPr>
          <p:cNvPr id="13" name="テキスト ボックス 12">
            <a:extLst>
              <a:ext uri="{FF2B5EF4-FFF2-40B4-BE49-F238E27FC236}">
                <a16:creationId xmlns:a16="http://schemas.microsoft.com/office/drawing/2014/main" id="{4BE8D518-E85F-C924-A720-A4FBEB3E56A2}"/>
              </a:ext>
            </a:extLst>
          </p:cNvPr>
          <p:cNvSpPr txBox="1"/>
          <p:nvPr/>
        </p:nvSpPr>
        <p:spPr>
          <a:xfrm>
            <a:off x="5293451" y="2934923"/>
            <a:ext cx="1605119" cy="246221"/>
          </a:xfrm>
          <a:prstGeom prst="rect">
            <a:avLst/>
          </a:prstGeom>
          <a:noFill/>
        </p:spPr>
        <p:txBody>
          <a:bodyPr wrap="none" lIns="0" tIns="0" rIns="0" bIns="0" rtlCol="0">
            <a:spAutoFit/>
          </a:bodyPr>
          <a:lstStyle/>
          <a:p>
            <a:pPr algn="ctr"/>
            <a:r>
              <a:rPr kumimoji="1" lang="en-US" altLang="ja-JP" sz="1600" dirty="0"/>
              <a:t>Aggregate by day</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3181144"/>
            <a:ext cx="11" cy="162060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08CF5D2E-48AC-1069-C1A8-457093AB757F}"/>
              </a:ext>
            </a:extLst>
          </p:cNvPr>
          <p:cNvSpPr txBox="1"/>
          <p:nvPr/>
        </p:nvSpPr>
        <p:spPr>
          <a:xfrm>
            <a:off x="2731038" y="3138780"/>
            <a:ext cx="862416" cy="246221"/>
          </a:xfrm>
          <a:prstGeom prst="rect">
            <a:avLst/>
          </a:prstGeom>
          <a:noFill/>
        </p:spPr>
        <p:txBody>
          <a:bodyPr wrap="none" lIns="0" tIns="0" rIns="0" bIns="0" rtlCol="0">
            <a:spAutoFit/>
          </a:bodyPr>
          <a:lstStyle/>
          <a:p>
            <a:pPr algn="ctr"/>
            <a:r>
              <a:rPr kumimoji="1" lang="fr-FR" altLang="ja-JP" sz="1600" dirty="0"/>
              <a:t>enriched/</a:t>
            </a:r>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sp>
        <p:nvSpPr>
          <p:cNvPr id="4" name="フローチャート: 書類 3">
            <a:extLst>
              <a:ext uri="{FF2B5EF4-FFF2-40B4-BE49-F238E27FC236}">
                <a16:creationId xmlns:a16="http://schemas.microsoft.com/office/drawing/2014/main" id="{51EA9D71-5C2F-7E29-EE0B-7FC74FFB1185}"/>
              </a:ext>
            </a:extLst>
          </p:cNvPr>
          <p:cNvSpPr/>
          <p:nvPr/>
        </p:nvSpPr>
        <p:spPr bwMode="auto">
          <a:xfrm>
            <a:off x="2262246" y="2425162"/>
            <a:ext cx="1800000" cy="54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err="1">
                <a:solidFill>
                  <a:schemeClr val="bg1"/>
                </a:solidFill>
                <a:ea typeface="Segoe UI" pitchFamily="34" charset="0"/>
                <a:cs typeface="Segoe UI" pitchFamily="34" charset="0"/>
              </a:rPr>
              <a:t>order_items</a:t>
            </a:r>
            <a:endParaRPr kumimoji="1" lang="ja-JP" altLang="en-US" sz="2000" dirty="0" err="1">
              <a:solidFill>
                <a:schemeClr val="bg1"/>
              </a:solidFill>
              <a:ea typeface="Segoe UI" pitchFamily="34" charset="0"/>
              <a:cs typeface="Segoe UI" pitchFamily="34" charset="0"/>
            </a:endParaRPr>
          </a:p>
        </p:txBody>
      </p:sp>
      <p:sp>
        <p:nvSpPr>
          <p:cNvPr id="5" name="フローチャート: 書類 4">
            <a:extLst>
              <a:ext uri="{FF2B5EF4-FFF2-40B4-BE49-F238E27FC236}">
                <a16:creationId xmlns:a16="http://schemas.microsoft.com/office/drawing/2014/main" id="{C7E8A7A5-3BEE-6104-AF27-D282C981C3D6}"/>
              </a:ext>
            </a:extLst>
          </p:cNvPr>
          <p:cNvSpPr/>
          <p:nvPr/>
        </p:nvSpPr>
        <p:spPr bwMode="auto">
          <a:xfrm>
            <a:off x="8022246" y="2023169"/>
            <a:ext cx="2160000" cy="72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err="1">
                <a:solidFill>
                  <a:schemeClr val="bg1"/>
                </a:solidFill>
                <a:ea typeface="Segoe UI" pitchFamily="34" charset="0"/>
                <a:cs typeface="Segoe UI" pitchFamily="34" charset="0"/>
              </a:rPr>
              <a:t>daily_order</a:t>
            </a:r>
            <a:r>
              <a:rPr kumimoji="1" lang="en-US" altLang="ja-JP" sz="2000" dirty="0">
                <a:solidFill>
                  <a:schemeClr val="bg1"/>
                </a:solidFill>
                <a:ea typeface="Segoe UI" pitchFamily="34" charset="0"/>
                <a:cs typeface="Segoe UI" pitchFamily="34" charset="0"/>
              </a:rPr>
              <a:t>_</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amounts</a:t>
            </a:r>
            <a:endParaRPr kumimoji="1" lang="ja-JP" altLang="en-US" sz="2000" dirty="0" err="1">
              <a:solidFill>
                <a:schemeClr val="bg1"/>
              </a:solidFill>
              <a:ea typeface="Segoe UI" pitchFamily="34" charset="0"/>
              <a:cs typeface="Segoe UI" pitchFamily="34" charset="0"/>
            </a:endParaRP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92" r="17192" b="21142"/>
          <a:stretch/>
        </p:blipFill>
        <p:spPr bwMode="auto">
          <a:xfrm>
            <a:off x="7791610" y="1833389"/>
            <a:ext cx="461271" cy="43200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1B61669A-261C-F262-870F-E22429166FF1}"/>
              </a:ext>
            </a:extLst>
          </p:cNvPr>
          <p:cNvSpPr txBox="1"/>
          <p:nvPr/>
        </p:nvSpPr>
        <p:spPr>
          <a:xfrm>
            <a:off x="8649042" y="3138780"/>
            <a:ext cx="761427" cy="246221"/>
          </a:xfrm>
          <a:prstGeom prst="rect">
            <a:avLst/>
          </a:prstGeom>
          <a:noFill/>
        </p:spPr>
        <p:txBody>
          <a:bodyPr wrap="none" lIns="0" tIns="0" rIns="0" bIns="0" rtlCol="0">
            <a:spAutoFit/>
          </a:bodyPr>
          <a:lstStyle/>
          <a:p>
            <a:pPr algn="ctr"/>
            <a:r>
              <a:rPr kumimoji="1" lang="fr-FR" altLang="ja-JP" sz="1600" dirty="0"/>
              <a:t>curated/</a:t>
            </a:r>
          </a:p>
        </p:txBody>
      </p:sp>
      <p:cxnSp>
        <p:nvCxnSpPr>
          <p:cNvPr id="18" name="コネクタ: カギ線 17">
            <a:extLst>
              <a:ext uri="{FF2B5EF4-FFF2-40B4-BE49-F238E27FC236}">
                <a16:creationId xmlns:a16="http://schemas.microsoft.com/office/drawing/2014/main" id="{4215813B-F8B7-90CD-73CD-359D83569F4C}"/>
              </a:ext>
            </a:extLst>
          </p:cNvPr>
          <p:cNvCxnSpPr>
            <a:cxnSpLocks/>
            <a:stCxn id="7" idx="3"/>
            <a:endCxn id="5" idx="1"/>
          </p:cNvCxnSpPr>
          <p:nvPr/>
        </p:nvCxnSpPr>
        <p:spPr>
          <a:xfrm>
            <a:off x="4062246" y="2031389"/>
            <a:ext cx="3960000" cy="35178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ADAE40D3-D479-8EBD-E645-CE1C86514130}"/>
              </a:ext>
            </a:extLst>
          </p:cNvPr>
          <p:cNvCxnSpPr>
            <a:cxnSpLocks/>
            <a:stCxn id="4" idx="3"/>
            <a:endCxn id="5" idx="1"/>
          </p:cNvCxnSpPr>
          <p:nvPr/>
        </p:nvCxnSpPr>
        <p:spPr>
          <a:xfrm flipV="1">
            <a:off x="4062246" y="2383169"/>
            <a:ext cx="3960000" cy="31199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4" descr="Image result for delta lake logo">
            <a:extLst>
              <a:ext uri="{FF2B5EF4-FFF2-40B4-BE49-F238E27FC236}">
                <a16:creationId xmlns:a16="http://schemas.microsoft.com/office/drawing/2014/main" id="{839906A5-FB9C-C329-F30E-3887995FCD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92" r="17192" b="21142"/>
          <a:stretch/>
        </p:blipFill>
        <p:spPr bwMode="auto">
          <a:xfrm>
            <a:off x="2017167" y="1637616"/>
            <a:ext cx="461271" cy="432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delta lake logo">
            <a:extLst>
              <a:ext uri="{FF2B5EF4-FFF2-40B4-BE49-F238E27FC236}">
                <a16:creationId xmlns:a16="http://schemas.microsoft.com/office/drawing/2014/main" id="{95BA90C8-D745-01CA-22BC-47B9A4B340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92" r="17192" b="21142"/>
          <a:stretch/>
        </p:blipFill>
        <p:spPr bwMode="auto">
          <a:xfrm>
            <a:off x="2017166" y="2311169"/>
            <a:ext cx="461271" cy="432000"/>
          </a:xfrm>
          <a:prstGeom prst="rect">
            <a:avLst/>
          </a:prstGeom>
          <a:noFill/>
          <a:extLst>
            <a:ext uri="{909E8E84-426E-40DD-AFC4-6F175D3DCCD1}">
              <a14:hiddenFill xmlns:a14="http://schemas.microsoft.com/office/drawing/2010/main">
                <a:solidFill>
                  <a:srgbClr val="FFFFFF"/>
                </a:solidFill>
              </a14:hiddenFill>
            </a:ext>
          </a:extLst>
        </p:spPr>
      </p:pic>
      <p:pic>
        <p:nvPicPr>
          <p:cNvPr id="8" name="グラフィックス 7">
            <a:extLst>
              <a:ext uri="{FF2B5EF4-FFF2-40B4-BE49-F238E27FC236}">
                <a16:creationId xmlns:a16="http://schemas.microsoft.com/office/drawing/2014/main" id="{002128B5-D968-2BD0-54F5-B47DC02D55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55219" y="923603"/>
            <a:ext cx="504000" cy="504000"/>
          </a:xfrm>
          <a:prstGeom prst="rect">
            <a:avLst/>
          </a:prstGeom>
        </p:spPr>
      </p:pic>
    </p:spTree>
    <p:extLst>
      <p:ext uri="{BB962C8B-B14F-4D97-AF65-F5344CB8AC3E}">
        <p14:creationId xmlns:p14="http://schemas.microsoft.com/office/powerpoint/2010/main" val="3346634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a:extLst>
              <a:ext uri="{FF2B5EF4-FFF2-40B4-BE49-F238E27FC236}">
                <a16:creationId xmlns:a16="http://schemas.microsoft.com/office/drawing/2014/main" id="{CD5AA0F9-26A4-D6F4-2692-B4996D24557D}"/>
              </a:ext>
            </a:extLst>
          </p:cNvPr>
          <p:cNvSpPr/>
          <p:nvPr/>
        </p:nvSpPr>
        <p:spPr bwMode="auto">
          <a:xfrm>
            <a:off x="318608" y="2362077"/>
            <a:ext cx="11537419" cy="42361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7" name="正方形/長方形 66">
            <a:extLst>
              <a:ext uri="{FF2B5EF4-FFF2-40B4-BE49-F238E27FC236}">
                <a16:creationId xmlns:a16="http://schemas.microsoft.com/office/drawing/2014/main" id="{7496BDEF-017E-F146-0495-B3D1FA56EA48}"/>
              </a:ext>
            </a:extLst>
          </p:cNvPr>
          <p:cNvSpPr/>
          <p:nvPr/>
        </p:nvSpPr>
        <p:spPr bwMode="auto">
          <a:xfrm>
            <a:off x="472786" y="2180481"/>
            <a:ext cx="3788043" cy="360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タイトル 1">
            <a:extLst>
              <a:ext uri="{FF2B5EF4-FFF2-40B4-BE49-F238E27FC236}">
                <a16:creationId xmlns:a16="http://schemas.microsoft.com/office/drawing/2014/main" id="{832DE175-529E-0C13-FCC3-B90086B27013}"/>
              </a:ext>
            </a:extLst>
          </p:cNvPr>
          <p:cNvSpPr>
            <a:spLocks noGrp="1"/>
          </p:cNvSpPr>
          <p:nvPr>
            <p:ph type="title"/>
          </p:nvPr>
        </p:nvSpPr>
        <p:spPr/>
        <p:txBody>
          <a:bodyPr/>
          <a:lstStyle/>
          <a:p>
            <a:r>
              <a:rPr kumimoji="1" lang="en-US" altLang="ja-JP" dirty="0"/>
              <a:t>Azure </a:t>
            </a:r>
            <a:r>
              <a:rPr kumimoji="1" lang="ja-JP" altLang="en-US" dirty="0"/>
              <a:t>ストレージ アカウント</a:t>
            </a:r>
          </a:p>
        </p:txBody>
      </p:sp>
      <p:sp>
        <p:nvSpPr>
          <p:cNvPr id="3" name="コンテンツ プレースホルダー 2">
            <a:extLst>
              <a:ext uri="{FF2B5EF4-FFF2-40B4-BE49-F238E27FC236}">
                <a16:creationId xmlns:a16="http://schemas.microsoft.com/office/drawing/2014/main" id="{32F5FFFB-54E1-A3D4-E94C-48040DAA9ABB}"/>
              </a:ext>
            </a:extLst>
          </p:cNvPr>
          <p:cNvSpPr>
            <a:spLocks noGrp="1"/>
          </p:cNvSpPr>
          <p:nvPr>
            <p:ph sz="quarter" idx="10"/>
          </p:nvPr>
        </p:nvSpPr>
        <p:spPr/>
        <p:txBody>
          <a:bodyPr/>
          <a:lstStyle/>
          <a:p>
            <a:r>
              <a:rPr kumimoji="1" lang="en-US" altLang="ja-JP" dirty="0"/>
              <a:t>Azure </a:t>
            </a:r>
            <a:r>
              <a:rPr kumimoji="1" lang="ja-JP" altLang="en-US" dirty="0"/>
              <a:t>のクラウド ストレージ サービスのデプロイ単位</a:t>
            </a:r>
            <a:endParaRPr kumimoji="1" lang="en-US" altLang="ja-JP" dirty="0"/>
          </a:p>
          <a:p>
            <a:r>
              <a:rPr lang="en-US" altLang="ja-JP" dirty="0"/>
              <a:t>1 </a:t>
            </a:r>
            <a:r>
              <a:rPr lang="ja-JP" altLang="en-US" dirty="0"/>
              <a:t>つのストレージ アカウント </a:t>
            </a:r>
            <a:r>
              <a:rPr lang="en-US" altLang="ja-JP" dirty="0"/>
              <a:t>(</a:t>
            </a:r>
            <a:r>
              <a:rPr lang="ja-JP" altLang="en-US" dirty="0"/>
              <a:t>汎用 </a:t>
            </a:r>
            <a:r>
              <a:rPr lang="en-US" altLang="ja-JP" dirty="0"/>
              <a:t>v2) </a:t>
            </a:r>
            <a:r>
              <a:rPr lang="ja-JP" altLang="en-US" dirty="0"/>
              <a:t>の中で複数のストレージ サービスを利用できる</a:t>
            </a:r>
            <a:endParaRPr lang="en-US" altLang="ja-JP" dirty="0"/>
          </a:p>
        </p:txBody>
      </p:sp>
      <p:pic>
        <p:nvPicPr>
          <p:cNvPr id="5" name="グラフィックス 4">
            <a:extLst>
              <a:ext uri="{FF2B5EF4-FFF2-40B4-BE49-F238E27FC236}">
                <a16:creationId xmlns:a16="http://schemas.microsoft.com/office/drawing/2014/main" id="{220741D4-A230-0049-E1FC-44C9DC889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736" y="2861045"/>
            <a:ext cx="648000" cy="648000"/>
          </a:xfrm>
          <a:prstGeom prst="rect">
            <a:avLst/>
          </a:prstGeom>
        </p:spPr>
      </p:pic>
      <p:pic>
        <p:nvPicPr>
          <p:cNvPr id="7" name="グラフィックス 6">
            <a:extLst>
              <a:ext uri="{FF2B5EF4-FFF2-40B4-BE49-F238E27FC236}">
                <a16:creationId xmlns:a16="http://schemas.microsoft.com/office/drawing/2014/main" id="{2C3A7F4B-660F-36E5-1CBC-85D776F7B4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264" y="2890602"/>
            <a:ext cx="648000" cy="648000"/>
          </a:xfrm>
          <a:prstGeom prst="rect">
            <a:avLst/>
          </a:prstGeom>
        </p:spPr>
      </p:pic>
      <p:pic>
        <p:nvPicPr>
          <p:cNvPr id="9" name="グラフィックス 8">
            <a:extLst>
              <a:ext uri="{FF2B5EF4-FFF2-40B4-BE49-F238E27FC236}">
                <a16:creationId xmlns:a16="http://schemas.microsoft.com/office/drawing/2014/main" id="{D6A1BDD5-63EB-AFF3-AC46-6E362ADA4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2000" y="2887469"/>
            <a:ext cx="648000" cy="648000"/>
          </a:xfrm>
          <a:prstGeom prst="rect">
            <a:avLst/>
          </a:prstGeom>
        </p:spPr>
      </p:pic>
      <p:pic>
        <p:nvPicPr>
          <p:cNvPr id="11" name="グラフィックス 10">
            <a:extLst>
              <a:ext uri="{FF2B5EF4-FFF2-40B4-BE49-F238E27FC236}">
                <a16:creationId xmlns:a16="http://schemas.microsoft.com/office/drawing/2014/main" id="{4306E6EA-6D37-59D5-774D-9E69C1E879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368" y="2884249"/>
            <a:ext cx="648000" cy="648000"/>
          </a:xfrm>
          <a:prstGeom prst="rect">
            <a:avLst/>
          </a:prstGeom>
        </p:spPr>
      </p:pic>
      <p:pic>
        <p:nvPicPr>
          <p:cNvPr id="13" name="グラフィックス 12">
            <a:extLst>
              <a:ext uri="{FF2B5EF4-FFF2-40B4-BE49-F238E27FC236}">
                <a16:creationId xmlns:a16="http://schemas.microsoft.com/office/drawing/2014/main" id="{C651B8F4-B781-245C-83E6-10477C1027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7632" y="2861045"/>
            <a:ext cx="648000" cy="648000"/>
          </a:xfrm>
          <a:prstGeom prst="rect">
            <a:avLst/>
          </a:prstGeom>
        </p:spPr>
      </p:pic>
      <p:sp>
        <p:nvSpPr>
          <p:cNvPr id="16" name="テキスト ボックス 15">
            <a:extLst>
              <a:ext uri="{FF2B5EF4-FFF2-40B4-BE49-F238E27FC236}">
                <a16:creationId xmlns:a16="http://schemas.microsoft.com/office/drawing/2014/main" id="{10430496-F18E-1F26-5491-889B875D6960}"/>
              </a:ext>
            </a:extLst>
          </p:cNvPr>
          <p:cNvSpPr txBox="1"/>
          <p:nvPr/>
        </p:nvSpPr>
        <p:spPr>
          <a:xfrm>
            <a:off x="678277" y="3667069"/>
            <a:ext cx="149797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Blob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0" name="テキスト ボックス 19">
            <a:extLst>
              <a:ext uri="{FF2B5EF4-FFF2-40B4-BE49-F238E27FC236}">
                <a16:creationId xmlns:a16="http://schemas.microsoft.com/office/drawing/2014/main" id="{5818EAA5-BEDC-E083-CD2A-60CC90960973}"/>
              </a:ext>
            </a:extLst>
          </p:cNvPr>
          <p:cNvSpPr txBox="1"/>
          <p:nvPr/>
        </p:nvSpPr>
        <p:spPr>
          <a:xfrm>
            <a:off x="5471950" y="3667069"/>
            <a:ext cx="124809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Files</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2" name="テキスト ボックス 21">
            <a:extLst>
              <a:ext uri="{FF2B5EF4-FFF2-40B4-BE49-F238E27FC236}">
                <a16:creationId xmlns:a16="http://schemas.microsoft.com/office/drawing/2014/main" id="{271619C1-A544-8692-D5CC-067FEEA23745}"/>
              </a:ext>
            </a:extLst>
          </p:cNvPr>
          <p:cNvSpPr txBox="1"/>
          <p:nvPr/>
        </p:nvSpPr>
        <p:spPr>
          <a:xfrm>
            <a:off x="7564361" y="3667069"/>
            <a:ext cx="173201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Queue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4" name="テキスト ボックス 23">
            <a:extLst>
              <a:ext uri="{FF2B5EF4-FFF2-40B4-BE49-F238E27FC236}">
                <a16:creationId xmlns:a16="http://schemas.microsoft.com/office/drawing/2014/main" id="{E2187B8F-1227-A0BB-8FCF-D1B726C96DE0}"/>
              </a:ext>
            </a:extLst>
          </p:cNvPr>
          <p:cNvSpPr txBox="1"/>
          <p:nvPr/>
        </p:nvSpPr>
        <p:spPr>
          <a:xfrm>
            <a:off x="9976860" y="3667069"/>
            <a:ext cx="157575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Table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6" name="テキスト ボックス 25">
            <a:extLst>
              <a:ext uri="{FF2B5EF4-FFF2-40B4-BE49-F238E27FC236}">
                <a16:creationId xmlns:a16="http://schemas.microsoft.com/office/drawing/2014/main" id="{FE7A35B0-628E-57E0-67A9-B46657C70F28}"/>
              </a:ext>
            </a:extLst>
          </p:cNvPr>
          <p:cNvSpPr txBox="1"/>
          <p:nvPr/>
        </p:nvSpPr>
        <p:spPr>
          <a:xfrm>
            <a:off x="2820829" y="3667069"/>
            <a:ext cx="188160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Data Lake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Storage Gen2</a:t>
            </a:r>
          </a:p>
        </p:txBody>
      </p:sp>
      <p:sp>
        <p:nvSpPr>
          <p:cNvPr id="43" name="テキスト ボックス 42">
            <a:extLst>
              <a:ext uri="{FF2B5EF4-FFF2-40B4-BE49-F238E27FC236}">
                <a16:creationId xmlns:a16="http://schemas.microsoft.com/office/drawing/2014/main" id="{B8F5F6C3-7D4F-52F5-D8B5-7CC6CEEE24E8}"/>
              </a:ext>
            </a:extLst>
          </p:cNvPr>
          <p:cNvSpPr txBox="1"/>
          <p:nvPr/>
        </p:nvSpPr>
        <p:spPr>
          <a:xfrm>
            <a:off x="5200722" y="4474607"/>
            <a:ext cx="1790554"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effectLst/>
                <a:uLnTx/>
                <a:uFillTx/>
                <a:latin typeface="Segoe UI"/>
                <a:ea typeface="Yu Gothic UI"/>
                <a:cs typeface="+mn-cs"/>
              </a:rPr>
              <a:t>SMB &amp; NFS </a:t>
            </a:r>
            <a:r>
              <a:rPr kumimoji="1" lang="ja-JP" altLang="en-US" sz="1600" b="0" i="0" u="none" strike="noStrike" kern="1200" cap="none" spc="0" normalizeH="0" baseline="0" noProof="0" dirty="0">
                <a:ln>
                  <a:noFill/>
                </a:ln>
                <a:effectLst/>
                <a:uLnTx/>
                <a:uFillTx/>
                <a:latin typeface="Segoe UI"/>
                <a:ea typeface="Yu Gothic UI"/>
                <a:cs typeface="+mn-cs"/>
              </a:rPr>
              <a:t>対応の</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共有ファイル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45" name="テキスト ボックス 44">
            <a:extLst>
              <a:ext uri="{FF2B5EF4-FFF2-40B4-BE49-F238E27FC236}">
                <a16:creationId xmlns:a16="http://schemas.microsoft.com/office/drawing/2014/main" id="{2A932778-DBD0-7E15-71A6-7058112F7A66}"/>
              </a:ext>
            </a:extLst>
          </p:cNvPr>
          <p:cNvSpPr txBox="1"/>
          <p:nvPr/>
        </p:nvSpPr>
        <p:spPr>
          <a:xfrm>
            <a:off x="7588793" y="4474607"/>
            <a:ext cx="16879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非同期処理のための</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キュー サービス</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49" name="テキスト ボックス 48">
            <a:extLst>
              <a:ext uri="{FF2B5EF4-FFF2-40B4-BE49-F238E27FC236}">
                <a16:creationId xmlns:a16="http://schemas.microsoft.com/office/drawing/2014/main" id="{A9A58194-0FCD-7310-F856-791666282D48}"/>
              </a:ext>
            </a:extLst>
          </p:cNvPr>
          <p:cNvSpPr txBox="1"/>
          <p:nvPr/>
        </p:nvSpPr>
        <p:spPr>
          <a:xfrm>
            <a:off x="9939990" y="4474607"/>
            <a:ext cx="1649491"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非リレーショナルな</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構造化データ向け</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effectLst/>
                <a:uLnTx/>
                <a:uFillTx/>
                <a:latin typeface="Segoe UI"/>
                <a:ea typeface="Yu Gothic UI"/>
                <a:cs typeface="+mn-cs"/>
              </a:rPr>
              <a:t>NoSQL </a:t>
            </a:r>
            <a:r>
              <a:rPr kumimoji="1" lang="ja-JP" altLang="en-US" sz="1600" b="0" i="0" u="none" strike="noStrike" kern="1200" cap="none" spc="0" normalizeH="0" baseline="0" noProof="0" dirty="0">
                <a:ln>
                  <a:noFill/>
                </a:ln>
                <a:effectLst/>
                <a:uLnTx/>
                <a:uFillTx/>
                <a:latin typeface="Segoe UI"/>
                <a:ea typeface="Yu Gothic UI"/>
                <a:cs typeface="+mn-cs"/>
              </a:rPr>
              <a:t>データ ストア</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53" name="テキスト ボックス 52">
            <a:extLst>
              <a:ext uri="{FF2B5EF4-FFF2-40B4-BE49-F238E27FC236}">
                <a16:creationId xmlns:a16="http://schemas.microsoft.com/office/drawing/2014/main" id="{FE33260D-76AF-6FF4-B9DC-A15379236046}"/>
              </a:ext>
            </a:extLst>
          </p:cNvPr>
          <p:cNvSpPr txBox="1"/>
          <p:nvPr/>
        </p:nvSpPr>
        <p:spPr>
          <a:xfrm>
            <a:off x="588263" y="4474607"/>
            <a:ext cx="1692771"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汎用性の高い</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オブジェクト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55" name="テキスト ボックス 54">
            <a:extLst>
              <a:ext uri="{FF2B5EF4-FFF2-40B4-BE49-F238E27FC236}">
                <a16:creationId xmlns:a16="http://schemas.microsoft.com/office/drawing/2014/main" id="{2D9DB3AF-EFDB-33C0-6F8F-54A7A9D0746D}"/>
              </a:ext>
            </a:extLst>
          </p:cNvPr>
          <p:cNvSpPr txBox="1"/>
          <p:nvPr/>
        </p:nvSpPr>
        <p:spPr>
          <a:xfrm>
            <a:off x="2915245" y="4474607"/>
            <a:ext cx="1692771"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データ レイク向け</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オブジェクト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略称</a:t>
            </a:r>
            <a:r>
              <a:rPr kumimoji="1" lang="en-US" altLang="ja-JP" sz="1600" b="0" i="0" u="none" strike="noStrike" kern="1200" cap="none" spc="0" normalizeH="0" baseline="0" noProof="0" dirty="0">
                <a:ln>
                  <a:noFill/>
                </a:ln>
                <a:effectLst/>
                <a:uLnTx/>
                <a:uFillTx/>
                <a:latin typeface="Segoe UI"/>
                <a:ea typeface="Yu Gothic UI"/>
                <a:cs typeface="+mn-cs"/>
              </a:rPr>
              <a:t>: ADLS Gen2</a:t>
            </a:r>
          </a:p>
        </p:txBody>
      </p:sp>
      <p:sp>
        <p:nvSpPr>
          <p:cNvPr id="63" name="四角形: 角を丸くする 62">
            <a:extLst>
              <a:ext uri="{FF2B5EF4-FFF2-40B4-BE49-F238E27FC236}">
                <a16:creationId xmlns:a16="http://schemas.microsoft.com/office/drawing/2014/main" id="{253E70BE-F4D4-45E7-BC97-2D1FA4AF4504}"/>
              </a:ext>
            </a:extLst>
          </p:cNvPr>
          <p:cNvSpPr/>
          <p:nvPr/>
        </p:nvSpPr>
        <p:spPr bwMode="auto">
          <a:xfrm>
            <a:off x="678277" y="5443097"/>
            <a:ext cx="3996000" cy="1030186"/>
          </a:xfrm>
          <a:prstGeom prst="roundRect">
            <a:avLst/>
          </a:prstGeom>
          <a:solidFill>
            <a:schemeClr val="tx1">
              <a:alpha val="2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ストレージ アカウントのデプロイ時に</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chemeClr val="accent3"/>
                </a:solidFill>
                <a:effectLst/>
                <a:uLnTx/>
                <a:uFillTx/>
                <a:latin typeface="Segoe UI"/>
                <a:ea typeface="Yu Gothic UI"/>
                <a:cs typeface="Segoe UI" pitchFamily="34" charset="0"/>
              </a:rPr>
              <a:t>階層型名前空間</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のオプションを</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オンにすると </a:t>
            </a:r>
            <a:r>
              <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rPr>
              <a:t>ADLS Gen2 </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として、</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オフにすると </a:t>
            </a:r>
            <a:r>
              <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rPr>
              <a:t>Blob Storage </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が利用できる</a:t>
            </a:r>
          </a:p>
        </p:txBody>
      </p:sp>
      <p:pic>
        <p:nvPicPr>
          <p:cNvPr id="15" name="グラフィックス 14">
            <a:extLst>
              <a:ext uri="{FF2B5EF4-FFF2-40B4-BE49-F238E27FC236}">
                <a16:creationId xmlns:a16="http://schemas.microsoft.com/office/drawing/2014/main" id="{C7BBABEC-B7A1-5AC8-3F82-8F9A030EF7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8263" y="2038078"/>
            <a:ext cx="648000" cy="648000"/>
          </a:xfrm>
          <a:prstGeom prst="rect">
            <a:avLst/>
          </a:prstGeom>
        </p:spPr>
      </p:pic>
      <p:sp>
        <p:nvSpPr>
          <p:cNvPr id="66" name="テキスト ボックス 65">
            <a:extLst>
              <a:ext uri="{FF2B5EF4-FFF2-40B4-BE49-F238E27FC236}">
                <a16:creationId xmlns:a16="http://schemas.microsoft.com/office/drawing/2014/main" id="{794CF711-75EC-3B1F-5B62-710CD68E1902}"/>
              </a:ext>
            </a:extLst>
          </p:cNvPr>
          <p:cNvSpPr txBox="1"/>
          <p:nvPr/>
        </p:nvSpPr>
        <p:spPr>
          <a:xfrm>
            <a:off x="1259543" y="2190975"/>
            <a:ext cx="28334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a:t>
            </a:r>
            <a:r>
              <a:rPr kumimoji="1" lang="ja-JP" altLang="en-US" sz="2000" b="0" i="0" u="none" strike="noStrike" kern="1200" cap="none" spc="0" normalizeH="0" baseline="0" noProof="0" dirty="0">
                <a:ln>
                  <a:noFill/>
                </a:ln>
                <a:effectLst/>
                <a:uLnTx/>
                <a:uFillTx/>
                <a:latin typeface="Segoe UI Semibold"/>
                <a:ea typeface="Yu Gothic UI Semibold"/>
                <a:cs typeface="+mn-cs"/>
              </a:rPr>
              <a:t>ストレージ アカウント</a:t>
            </a:r>
          </a:p>
        </p:txBody>
      </p:sp>
      <p:sp>
        <p:nvSpPr>
          <p:cNvPr id="4" name="正方形/長方形 3">
            <a:extLst>
              <a:ext uri="{FF2B5EF4-FFF2-40B4-BE49-F238E27FC236}">
                <a16:creationId xmlns:a16="http://schemas.microsoft.com/office/drawing/2014/main" id="{5EA08F7F-7B53-43FF-E450-317392CE131E}"/>
              </a:ext>
            </a:extLst>
          </p:cNvPr>
          <p:cNvSpPr/>
          <p:nvPr/>
        </p:nvSpPr>
        <p:spPr bwMode="auto">
          <a:xfrm>
            <a:off x="2562574" y="2755581"/>
            <a:ext cx="2398112" cy="2580151"/>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402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9E3C-76CD-4F5B-80F2-05860601CDF0}"/>
              </a:ext>
            </a:extLst>
          </p:cNvPr>
          <p:cNvSpPr>
            <a:spLocks noGrp="1"/>
          </p:cNvSpPr>
          <p:nvPr>
            <p:ph type="title"/>
          </p:nvPr>
        </p:nvSpPr>
        <p:spPr/>
        <p:txBody>
          <a:bodyPr/>
          <a:lstStyle/>
          <a:p>
            <a:r>
              <a:rPr lang="en-US" altLang="ja-JP" dirty="0"/>
              <a:t>ADLS Gen2 - </a:t>
            </a:r>
            <a:r>
              <a:rPr lang="ja-JP" altLang="en-US" dirty="0"/>
              <a:t>高いパフォーマンス</a:t>
            </a:r>
            <a:endParaRPr lang="en-US" dirty="0"/>
          </a:p>
        </p:txBody>
      </p:sp>
      <p:sp>
        <p:nvSpPr>
          <p:cNvPr id="4" name="Text Placeholder 3">
            <a:extLst>
              <a:ext uri="{FF2B5EF4-FFF2-40B4-BE49-F238E27FC236}">
                <a16:creationId xmlns:a16="http://schemas.microsoft.com/office/drawing/2014/main" id="{3E938A1F-227A-43F3-B2DD-3FE81297DCE6}"/>
              </a:ext>
            </a:extLst>
          </p:cNvPr>
          <p:cNvSpPr>
            <a:spLocks noGrp="1"/>
          </p:cNvSpPr>
          <p:nvPr>
            <p:ph sz="quarter" idx="10"/>
          </p:nvPr>
        </p:nvSpPr>
        <p:spPr>
          <a:xfrm>
            <a:off x="588263" y="1062000"/>
            <a:ext cx="11018838" cy="307777"/>
          </a:xfrm>
        </p:spPr>
        <p:txBody>
          <a:bodyPr/>
          <a:lstStyle/>
          <a:p>
            <a:pPr marL="0" indent="0">
              <a:buNone/>
            </a:pPr>
            <a:r>
              <a:rPr lang="ja-JP" altLang="en-US" sz="2000" dirty="0">
                <a:solidFill>
                  <a:schemeClr val="accent1"/>
                </a:solidFill>
                <a:latin typeface="+mj-ea"/>
                <a:ea typeface="+mj-ea"/>
              </a:rPr>
              <a:t>階層型名前空間</a:t>
            </a:r>
            <a:r>
              <a:rPr lang="ja-JP" altLang="en-US" sz="2000" dirty="0"/>
              <a:t>により分析ワークロードに不可欠な</a:t>
            </a:r>
            <a:r>
              <a:rPr lang="ja-JP" altLang="en-US" sz="2000" dirty="0">
                <a:solidFill>
                  <a:schemeClr val="accent1"/>
                </a:solidFill>
                <a:latin typeface="+mj-ea"/>
                <a:ea typeface="+mj-ea"/>
              </a:rPr>
              <a:t>アトミック ディレクトリ操作</a:t>
            </a:r>
            <a:r>
              <a:rPr lang="ja-JP" altLang="en-US" sz="2000" dirty="0"/>
              <a:t>が実行可能</a:t>
            </a:r>
            <a:endParaRPr lang="en-US" sz="2000" dirty="0"/>
          </a:p>
        </p:txBody>
      </p:sp>
      <p:sp>
        <p:nvSpPr>
          <p:cNvPr id="27" name="Rectangle 26">
            <a:extLst>
              <a:ext uri="{FF2B5EF4-FFF2-40B4-BE49-F238E27FC236}">
                <a16:creationId xmlns:a16="http://schemas.microsoft.com/office/drawing/2014/main" id="{05F95844-41A6-4B60-A1E6-4013D6B18BED}"/>
              </a:ext>
            </a:extLst>
          </p:cNvPr>
          <p:cNvSpPr/>
          <p:nvPr/>
        </p:nvSpPr>
        <p:spPr bwMode="auto">
          <a:xfrm>
            <a:off x="6661608" y="3325580"/>
            <a:ext cx="5151994" cy="33861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28" name="Rectangle 27">
            <a:extLst>
              <a:ext uri="{FF2B5EF4-FFF2-40B4-BE49-F238E27FC236}">
                <a16:creationId xmlns:a16="http://schemas.microsoft.com/office/drawing/2014/main" id="{6338AF21-15C3-416A-BBF5-9DC82C2790F8}"/>
              </a:ext>
            </a:extLst>
          </p:cNvPr>
          <p:cNvSpPr/>
          <p:nvPr/>
        </p:nvSpPr>
        <p:spPr bwMode="auto">
          <a:xfrm>
            <a:off x="477471" y="1570581"/>
            <a:ext cx="5151994" cy="51320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29" name="Rectangle 28">
            <a:extLst>
              <a:ext uri="{FF2B5EF4-FFF2-40B4-BE49-F238E27FC236}">
                <a16:creationId xmlns:a16="http://schemas.microsoft.com/office/drawing/2014/main" id="{EC97343A-FC9A-42DB-B8FE-489A972183D2}"/>
              </a:ext>
            </a:extLst>
          </p:cNvPr>
          <p:cNvSpPr/>
          <p:nvPr/>
        </p:nvSpPr>
        <p:spPr bwMode="auto">
          <a:xfrm>
            <a:off x="906180" y="3275208"/>
            <a:ext cx="4027990" cy="682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000" b="0" i="0" u="none" strike="noStrike" kern="1200" cap="none" spc="0" normalizeH="0" baseline="0" noProof="0" dirty="0">
                <a:ln>
                  <a:noFill/>
                </a:ln>
                <a:solidFill>
                  <a:srgbClr val="0078D4"/>
                </a:solidFill>
                <a:effectLst/>
                <a:uLnTx/>
                <a:uFillTx/>
                <a:latin typeface="Segoe UI Semibold"/>
                <a:ea typeface="Yu Gothic UI Semibold"/>
                <a:cs typeface="Segoe UI" pitchFamily="34" charset="0"/>
              </a:rPr>
              <a:t>階層型名前空間</a:t>
            </a:r>
            <a:endParaRPr kumimoji="0" lang="en-US" sz="2000" b="0" i="0" u="none" strike="noStrike" kern="1200" cap="none" spc="0" normalizeH="0" baseline="0" noProof="0" dirty="0">
              <a:ln>
                <a:noFill/>
              </a:ln>
              <a:solidFill>
                <a:srgbClr val="0078D4"/>
              </a:solidFill>
              <a:effectLst/>
              <a:uLnTx/>
              <a:uFillTx/>
              <a:latin typeface="Segoe UI Semibold"/>
              <a:ea typeface="Yu Gothic UI Semibold"/>
              <a:cs typeface="Segoe UI" pitchFamily="34" charset="0"/>
            </a:endParaRPr>
          </a:p>
        </p:txBody>
      </p:sp>
      <p:sp>
        <p:nvSpPr>
          <p:cNvPr id="30" name="Rectangle 29">
            <a:extLst>
              <a:ext uri="{FF2B5EF4-FFF2-40B4-BE49-F238E27FC236}">
                <a16:creationId xmlns:a16="http://schemas.microsoft.com/office/drawing/2014/main" id="{BEC7AF81-7014-4BE7-BE10-A9BEC0174546}"/>
              </a:ext>
            </a:extLst>
          </p:cNvPr>
          <p:cNvSpPr/>
          <p:nvPr/>
        </p:nvSpPr>
        <p:spPr bwMode="auto">
          <a:xfrm>
            <a:off x="2019418" y="4059416"/>
            <a:ext cx="1387752"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rPr>
              <a:t>ディレクトリ</a:t>
            </a:r>
            <a:endParaRPr kumimoji="0" 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endParaRPr>
          </a:p>
        </p:txBody>
      </p:sp>
      <p:sp>
        <p:nvSpPr>
          <p:cNvPr id="41" name="Rectangle 40">
            <a:extLst>
              <a:ext uri="{FF2B5EF4-FFF2-40B4-BE49-F238E27FC236}">
                <a16:creationId xmlns:a16="http://schemas.microsoft.com/office/drawing/2014/main" id="{5CB3A572-6F27-47E7-8837-03C32AB40064}"/>
              </a:ext>
            </a:extLst>
          </p:cNvPr>
          <p:cNvSpPr/>
          <p:nvPr/>
        </p:nvSpPr>
        <p:spPr bwMode="auto">
          <a:xfrm>
            <a:off x="2384882" y="4622887"/>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sp>
        <p:nvSpPr>
          <p:cNvPr id="47" name="Rectangle 46">
            <a:extLst>
              <a:ext uri="{FF2B5EF4-FFF2-40B4-BE49-F238E27FC236}">
                <a16:creationId xmlns:a16="http://schemas.microsoft.com/office/drawing/2014/main" id="{E69D035E-7194-4189-8A16-A1A36112591F}"/>
              </a:ext>
            </a:extLst>
          </p:cNvPr>
          <p:cNvSpPr/>
          <p:nvPr/>
        </p:nvSpPr>
        <p:spPr bwMode="auto">
          <a:xfrm>
            <a:off x="1377151" y="2385530"/>
            <a:ext cx="1447487"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Delete, rename, move, </a:t>
            </a:r>
            <a:r>
              <a:rPr kumimoji="0" lang="en-US" sz="12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etc</a:t>
            </a:r>
            <a:endPar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331D4E74-353A-4695-BD11-331860132DF3}"/>
              </a:ext>
            </a:extLst>
          </p:cNvPr>
          <p:cNvGrpSpPr/>
          <p:nvPr/>
        </p:nvGrpSpPr>
        <p:grpSpPr>
          <a:xfrm>
            <a:off x="1928126" y="3004326"/>
            <a:ext cx="1893225" cy="315632"/>
            <a:chOff x="1858851" y="3022982"/>
            <a:chExt cx="1893225" cy="459760"/>
          </a:xfrm>
        </p:grpSpPr>
        <p:cxnSp>
          <p:nvCxnSpPr>
            <p:cNvPr id="49" name="Straight Arrow Connector 48">
              <a:extLst>
                <a:ext uri="{FF2B5EF4-FFF2-40B4-BE49-F238E27FC236}">
                  <a16:creationId xmlns:a16="http://schemas.microsoft.com/office/drawing/2014/main" id="{5D98FA09-114F-4677-BCE8-6841E1B82137}"/>
                </a:ext>
              </a:extLst>
            </p:cNvPr>
            <p:cNvCxnSpPr/>
            <p:nvPr/>
          </p:nvCxnSpPr>
          <p:spPr>
            <a:xfrm>
              <a:off x="1858851" y="3022983"/>
              <a:ext cx="0" cy="45975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D2CABA0-250E-436D-90CF-EE19E86C4418}"/>
                </a:ext>
              </a:extLst>
            </p:cNvPr>
            <p:cNvCxnSpPr/>
            <p:nvPr/>
          </p:nvCxnSpPr>
          <p:spPr>
            <a:xfrm flipV="1">
              <a:off x="3752076" y="3022982"/>
              <a:ext cx="0" cy="45975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D5AECFF1-FFF6-4630-BD0A-1A62C3A61C0D}"/>
              </a:ext>
            </a:extLst>
          </p:cNvPr>
          <p:cNvSpPr/>
          <p:nvPr/>
        </p:nvSpPr>
        <p:spPr>
          <a:xfrm>
            <a:off x="1625411" y="1766740"/>
            <a:ext cx="3295069"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Azure Data Lake Storage Gen2</a:t>
            </a:r>
          </a:p>
        </p:txBody>
      </p:sp>
      <p:grpSp>
        <p:nvGrpSpPr>
          <p:cNvPr id="53" name="Group 318">
            <a:extLst>
              <a:ext uri="{FF2B5EF4-FFF2-40B4-BE49-F238E27FC236}">
                <a16:creationId xmlns:a16="http://schemas.microsoft.com/office/drawing/2014/main" id="{813826A3-C4F3-41B7-A8EA-C533B30187D3}"/>
              </a:ext>
            </a:extLst>
          </p:cNvPr>
          <p:cNvGrpSpPr>
            <a:grpSpLocks noChangeAspect="1"/>
          </p:cNvGrpSpPr>
          <p:nvPr/>
        </p:nvGrpSpPr>
        <p:grpSpPr bwMode="auto">
          <a:xfrm>
            <a:off x="1089099" y="2553674"/>
            <a:ext cx="316857" cy="316857"/>
            <a:chOff x="4166" y="1450"/>
            <a:chExt cx="231" cy="231"/>
          </a:xfrm>
        </p:grpSpPr>
        <p:sp>
          <p:nvSpPr>
            <p:cNvPr id="54" name="Freeform 319">
              <a:extLst>
                <a:ext uri="{FF2B5EF4-FFF2-40B4-BE49-F238E27FC236}">
                  <a16:creationId xmlns:a16="http://schemas.microsoft.com/office/drawing/2014/main" id="{86B7398F-F1F3-4D78-BF8E-EF889286B0AF}"/>
                </a:ext>
              </a:extLst>
            </p:cNvPr>
            <p:cNvSpPr>
              <a:spLocks/>
            </p:cNvSpPr>
            <p:nvPr/>
          </p:nvSpPr>
          <p:spPr bwMode="auto">
            <a:xfrm>
              <a:off x="4166" y="1471"/>
              <a:ext cx="210" cy="210"/>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55" name="Freeform 320">
              <a:extLst>
                <a:ext uri="{FF2B5EF4-FFF2-40B4-BE49-F238E27FC236}">
                  <a16:creationId xmlns:a16="http://schemas.microsoft.com/office/drawing/2014/main" id="{BB5E140F-9976-4AEF-ADC5-531FEB4B54AB}"/>
                </a:ext>
              </a:extLst>
            </p:cNvPr>
            <p:cNvSpPr>
              <a:spLocks/>
            </p:cNvSpPr>
            <p:nvPr/>
          </p:nvSpPr>
          <p:spPr bwMode="auto">
            <a:xfrm>
              <a:off x="4216" y="1450"/>
              <a:ext cx="181" cy="181"/>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56" name="Rectangle 55">
            <a:extLst>
              <a:ext uri="{FF2B5EF4-FFF2-40B4-BE49-F238E27FC236}">
                <a16:creationId xmlns:a16="http://schemas.microsoft.com/office/drawing/2014/main" id="{C483D608-22C9-46BD-AB27-B49366FE1E34}"/>
              </a:ext>
            </a:extLst>
          </p:cNvPr>
          <p:cNvSpPr/>
          <p:nvPr/>
        </p:nvSpPr>
        <p:spPr bwMode="auto">
          <a:xfrm>
            <a:off x="3438979" y="2498876"/>
            <a:ext cx="1579109"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Completed action</a:t>
            </a:r>
          </a:p>
        </p:txBody>
      </p:sp>
      <p:grpSp>
        <p:nvGrpSpPr>
          <p:cNvPr id="57" name="Group 46">
            <a:extLst>
              <a:ext uri="{FF2B5EF4-FFF2-40B4-BE49-F238E27FC236}">
                <a16:creationId xmlns:a16="http://schemas.microsoft.com/office/drawing/2014/main" id="{6B000C72-46B6-4AD4-B293-9C0C3F5C90F9}"/>
              </a:ext>
            </a:extLst>
          </p:cNvPr>
          <p:cNvGrpSpPr>
            <a:grpSpLocks noChangeAspect="1"/>
          </p:cNvGrpSpPr>
          <p:nvPr/>
        </p:nvGrpSpPr>
        <p:grpSpPr bwMode="auto">
          <a:xfrm>
            <a:off x="3179261" y="2559518"/>
            <a:ext cx="333973" cy="333973"/>
            <a:chOff x="2812" y="999"/>
            <a:chExt cx="312" cy="312"/>
          </a:xfrm>
        </p:grpSpPr>
        <p:sp>
          <p:nvSpPr>
            <p:cNvPr id="58" name="AutoShape 45">
              <a:extLst>
                <a:ext uri="{FF2B5EF4-FFF2-40B4-BE49-F238E27FC236}">
                  <a16:creationId xmlns:a16="http://schemas.microsoft.com/office/drawing/2014/main" id="{A2197B19-F7F1-4AA2-B1A1-13C1A7EC328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59" name="Freeform 47">
              <a:extLst>
                <a:ext uri="{FF2B5EF4-FFF2-40B4-BE49-F238E27FC236}">
                  <a16:creationId xmlns:a16="http://schemas.microsoft.com/office/drawing/2014/main" id="{5BDD16CE-CE6B-425A-87E4-38ABF8B20B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0" name="Freeform 48">
              <a:extLst>
                <a:ext uri="{FF2B5EF4-FFF2-40B4-BE49-F238E27FC236}">
                  <a16:creationId xmlns:a16="http://schemas.microsoft.com/office/drawing/2014/main" id="{F63227D3-9BEE-4F3F-BDAA-FFFEDF33D00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1" name="Freeform 49">
              <a:extLst>
                <a:ext uri="{FF2B5EF4-FFF2-40B4-BE49-F238E27FC236}">
                  <a16:creationId xmlns:a16="http://schemas.microsoft.com/office/drawing/2014/main" id="{352BB583-19C0-405D-9ECB-758CB54B9EC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62" name="Group 74">
            <a:extLst>
              <a:ext uri="{FF2B5EF4-FFF2-40B4-BE49-F238E27FC236}">
                <a16:creationId xmlns:a16="http://schemas.microsoft.com/office/drawing/2014/main" id="{C680FE01-A1F1-47E6-9187-7F9F82CEE6C5}"/>
              </a:ext>
            </a:extLst>
          </p:cNvPr>
          <p:cNvGrpSpPr>
            <a:grpSpLocks noChangeAspect="1"/>
          </p:cNvGrpSpPr>
          <p:nvPr/>
        </p:nvGrpSpPr>
        <p:grpSpPr bwMode="auto">
          <a:xfrm>
            <a:off x="1846992" y="4111232"/>
            <a:ext cx="232951" cy="285628"/>
            <a:chOff x="5039" y="1460"/>
            <a:chExt cx="199" cy="244"/>
          </a:xfrm>
          <a:solidFill>
            <a:schemeClr val="accent1"/>
          </a:solidFill>
        </p:grpSpPr>
        <p:sp>
          <p:nvSpPr>
            <p:cNvPr id="63" name="Freeform 75">
              <a:extLst>
                <a:ext uri="{FF2B5EF4-FFF2-40B4-BE49-F238E27FC236}">
                  <a16:creationId xmlns:a16="http://schemas.microsoft.com/office/drawing/2014/main" id="{A05939F8-C427-4705-B057-DAA8DF19019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4" name="Freeform 76">
              <a:extLst>
                <a:ext uri="{FF2B5EF4-FFF2-40B4-BE49-F238E27FC236}">
                  <a16:creationId xmlns:a16="http://schemas.microsoft.com/office/drawing/2014/main" id="{2BD64F72-A7BE-4B5E-B435-909F3C049634}"/>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73" name="Group 222">
            <a:extLst>
              <a:ext uri="{FF2B5EF4-FFF2-40B4-BE49-F238E27FC236}">
                <a16:creationId xmlns:a16="http://schemas.microsoft.com/office/drawing/2014/main" id="{302A046B-F7AC-4DC7-8CDA-EBABE90F18E6}"/>
              </a:ext>
            </a:extLst>
          </p:cNvPr>
          <p:cNvGrpSpPr>
            <a:grpSpLocks noChangeAspect="1"/>
          </p:cNvGrpSpPr>
          <p:nvPr/>
        </p:nvGrpSpPr>
        <p:grpSpPr bwMode="auto">
          <a:xfrm>
            <a:off x="2355889" y="4707875"/>
            <a:ext cx="180460" cy="263101"/>
            <a:chOff x="4062" y="2783"/>
            <a:chExt cx="214" cy="312"/>
          </a:xfrm>
        </p:grpSpPr>
        <p:sp>
          <p:nvSpPr>
            <p:cNvPr id="74" name="AutoShape 221">
              <a:extLst>
                <a:ext uri="{FF2B5EF4-FFF2-40B4-BE49-F238E27FC236}">
                  <a16:creationId xmlns:a16="http://schemas.microsoft.com/office/drawing/2014/main" id="{A15E092F-E0EE-4603-A96C-BAE626C31BCB}"/>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5" name="Rectangle 223">
              <a:extLst>
                <a:ext uri="{FF2B5EF4-FFF2-40B4-BE49-F238E27FC236}">
                  <a16:creationId xmlns:a16="http://schemas.microsoft.com/office/drawing/2014/main" id="{98D7F362-402C-463C-B61B-F124A389E019}"/>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6" name="Rectangle 224">
              <a:extLst>
                <a:ext uri="{FF2B5EF4-FFF2-40B4-BE49-F238E27FC236}">
                  <a16:creationId xmlns:a16="http://schemas.microsoft.com/office/drawing/2014/main" id="{9FC28049-69F6-4510-A7A9-6FE76D6A7224}"/>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7" name="Rectangle 225">
              <a:extLst>
                <a:ext uri="{FF2B5EF4-FFF2-40B4-BE49-F238E27FC236}">
                  <a16:creationId xmlns:a16="http://schemas.microsoft.com/office/drawing/2014/main" id="{EA77F097-52A8-4133-8739-3D3A7B37E2D7}"/>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8" name="Rectangle 226">
              <a:extLst>
                <a:ext uri="{FF2B5EF4-FFF2-40B4-BE49-F238E27FC236}">
                  <a16:creationId xmlns:a16="http://schemas.microsoft.com/office/drawing/2014/main" id="{08D7595D-90A0-47D4-9081-0A5FF0B84D3F}"/>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9" name="Rectangle 227">
              <a:extLst>
                <a:ext uri="{FF2B5EF4-FFF2-40B4-BE49-F238E27FC236}">
                  <a16:creationId xmlns:a16="http://schemas.microsoft.com/office/drawing/2014/main" id="{280FC611-23ED-4A6A-819E-84E4A8A453AE}"/>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80" name="Rectangle 228">
              <a:extLst>
                <a:ext uri="{FF2B5EF4-FFF2-40B4-BE49-F238E27FC236}">
                  <a16:creationId xmlns:a16="http://schemas.microsoft.com/office/drawing/2014/main" id="{8B38F235-42B6-48A9-BD72-104A2FA0C606}"/>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91" name="Rectangle 90">
            <a:extLst>
              <a:ext uri="{FF2B5EF4-FFF2-40B4-BE49-F238E27FC236}">
                <a16:creationId xmlns:a16="http://schemas.microsoft.com/office/drawing/2014/main" id="{0D1C7F07-EF19-4957-B11F-7560341FFEC7}"/>
              </a:ext>
            </a:extLst>
          </p:cNvPr>
          <p:cNvSpPr/>
          <p:nvPr/>
        </p:nvSpPr>
        <p:spPr bwMode="auto">
          <a:xfrm>
            <a:off x="477471" y="6320924"/>
            <a:ext cx="5151994" cy="390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CA67660E-7AFB-49C1-B34A-2C07DF36FAB2}"/>
              </a:ext>
            </a:extLst>
          </p:cNvPr>
          <p:cNvSpPr/>
          <p:nvPr/>
        </p:nvSpPr>
        <p:spPr bwMode="auto">
          <a:xfrm>
            <a:off x="1444810" y="6249065"/>
            <a:ext cx="3217316" cy="386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Within milliseconds</a:t>
            </a:r>
          </a:p>
        </p:txBody>
      </p:sp>
      <p:sp>
        <p:nvSpPr>
          <p:cNvPr id="93" name="Rectangle 92">
            <a:extLst>
              <a:ext uri="{FF2B5EF4-FFF2-40B4-BE49-F238E27FC236}">
                <a16:creationId xmlns:a16="http://schemas.microsoft.com/office/drawing/2014/main" id="{690FED40-D973-4DB0-97AF-901741EFBE76}"/>
              </a:ext>
            </a:extLst>
          </p:cNvPr>
          <p:cNvSpPr/>
          <p:nvPr/>
        </p:nvSpPr>
        <p:spPr bwMode="auto">
          <a:xfrm>
            <a:off x="6628889" y="1570581"/>
            <a:ext cx="5151994" cy="14454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99" name="Rectangle 98">
            <a:extLst>
              <a:ext uri="{FF2B5EF4-FFF2-40B4-BE49-F238E27FC236}">
                <a16:creationId xmlns:a16="http://schemas.microsoft.com/office/drawing/2014/main" id="{A394B8A7-F0CE-4809-BE24-935B87A3AD20}"/>
              </a:ext>
            </a:extLst>
          </p:cNvPr>
          <p:cNvSpPr/>
          <p:nvPr/>
        </p:nvSpPr>
        <p:spPr bwMode="auto">
          <a:xfrm>
            <a:off x="7790503" y="2385530"/>
            <a:ext cx="1447487"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Delete, rename, move, </a:t>
            </a:r>
            <a:r>
              <a:rPr kumimoji="0" lang="en-US" sz="12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etc</a:t>
            </a:r>
            <a:endPar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38622F9A-92A0-4BC9-BF0A-333156FC261A}"/>
              </a:ext>
            </a:extLst>
          </p:cNvPr>
          <p:cNvCxnSpPr>
            <a:cxnSpLocks/>
            <a:stCxn id="189" idx="3"/>
          </p:cNvCxnSpPr>
          <p:nvPr/>
        </p:nvCxnSpPr>
        <p:spPr>
          <a:xfrm flipV="1">
            <a:off x="9828776" y="3010678"/>
            <a:ext cx="937814" cy="24239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2CC0208-5ECD-4E86-A8C4-074AD5048B48}"/>
              </a:ext>
            </a:extLst>
          </p:cNvPr>
          <p:cNvSpPr/>
          <p:nvPr/>
        </p:nvSpPr>
        <p:spPr>
          <a:xfrm>
            <a:off x="8082533" y="1771696"/>
            <a:ext cx="3065519"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Other cloud object storage </a:t>
            </a:r>
          </a:p>
        </p:txBody>
      </p:sp>
      <p:grpSp>
        <p:nvGrpSpPr>
          <p:cNvPr id="103" name="Group 318">
            <a:extLst>
              <a:ext uri="{FF2B5EF4-FFF2-40B4-BE49-F238E27FC236}">
                <a16:creationId xmlns:a16="http://schemas.microsoft.com/office/drawing/2014/main" id="{18F971D5-DA83-4ADA-84C8-49A10B31A56A}"/>
              </a:ext>
            </a:extLst>
          </p:cNvPr>
          <p:cNvGrpSpPr>
            <a:grpSpLocks noChangeAspect="1"/>
          </p:cNvGrpSpPr>
          <p:nvPr/>
        </p:nvGrpSpPr>
        <p:grpSpPr bwMode="auto">
          <a:xfrm>
            <a:off x="7502451" y="2553674"/>
            <a:ext cx="316857" cy="316857"/>
            <a:chOff x="4166" y="1450"/>
            <a:chExt cx="231" cy="231"/>
          </a:xfrm>
        </p:grpSpPr>
        <p:sp>
          <p:nvSpPr>
            <p:cNvPr id="104" name="Freeform 319">
              <a:extLst>
                <a:ext uri="{FF2B5EF4-FFF2-40B4-BE49-F238E27FC236}">
                  <a16:creationId xmlns:a16="http://schemas.microsoft.com/office/drawing/2014/main" id="{E618B55F-0C06-4A45-835D-98244EC6BE04}"/>
                </a:ext>
              </a:extLst>
            </p:cNvPr>
            <p:cNvSpPr>
              <a:spLocks/>
            </p:cNvSpPr>
            <p:nvPr/>
          </p:nvSpPr>
          <p:spPr bwMode="auto">
            <a:xfrm>
              <a:off x="4166" y="1471"/>
              <a:ext cx="210" cy="210"/>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05" name="Freeform 320">
              <a:extLst>
                <a:ext uri="{FF2B5EF4-FFF2-40B4-BE49-F238E27FC236}">
                  <a16:creationId xmlns:a16="http://schemas.microsoft.com/office/drawing/2014/main" id="{D059207C-B42D-491F-8056-956A95AA2B48}"/>
                </a:ext>
              </a:extLst>
            </p:cNvPr>
            <p:cNvSpPr>
              <a:spLocks/>
            </p:cNvSpPr>
            <p:nvPr/>
          </p:nvSpPr>
          <p:spPr bwMode="auto">
            <a:xfrm>
              <a:off x="4216" y="1450"/>
              <a:ext cx="181" cy="181"/>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106" name="Rectangle 105">
            <a:extLst>
              <a:ext uri="{FF2B5EF4-FFF2-40B4-BE49-F238E27FC236}">
                <a16:creationId xmlns:a16="http://schemas.microsoft.com/office/drawing/2014/main" id="{49BA44A2-E0F6-4543-ADE9-636B8E470A8D}"/>
              </a:ext>
            </a:extLst>
          </p:cNvPr>
          <p:cNvSpPr/>
          <p:nvPr/>
        </p:nvSpPr>
        <p:spPr bwMode="auto">
          <a:xfrm>
            <a:off x="10027674" y="2498876"/>
            <a:ext cx="1579109"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Completed action</a:t>
            </a:r>
          </a:p>
        </p:txBody>
      </p:sp>
      <p:grpSp>
        <p:nvGrpSpPr>
          <p:cNvPr id="107" name="Group 46">
            <a:extLst>
              <a:ext uri="{FF2B5EF4-FFF2-40B4-BE49-F238E27FC236}">
                <a16:creationId xmlns:a16="http://schemas.microsoft.com/office/drawing/2014/main" id="{B9318972-1AEA-475E-8E02-3CC24FC73A1C}"/>
              </a:ext>
            </a:extLst>
          </p:cNvPr>
          <p:cNvGrpSpPr>
            <a:grpSpLocks noChangeAspect="1"/>
          </p:cNvGrpSpPr>
          <p:nvPr/>
        </p:nvGrpSpPr>
        <p:grpSpPr bwMode="auto">
          <a:xfrm>
            <a:off x="9767956" y="2559518"/>
            <a:ext cx="333973" cy="333973"/>
            <a:chOff x="2812" y="999"/>
            <a:chExt cx="312" cy="312"/>
          </a:xfrm>
        </p:grpSpPr>
        <p:sp>
          <p:nvSpPr>
            <p:cNvPr id="108" name="AutoShape 45">
              <a:extLst>
                <a:ext uri="{FF2B5EF4-FFF2-40B4-BE49-F238E27FC236}">
                  <a16:creationId xmlns:a16="http://schemas.microsoft.com/office/drawing/2014/main" id="{5E955E82-5F08-44FB-A1B3-C27A8679F28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09" name="Freeform 47">
              <a:extLst>
                <a:ext uri="{FF2B5EF4-FFF2-40B4-BE49-F238E27FC236}">
                  <a16:creationId xmlns:a16="http://schemas.microsoft.com/office/drawing/2014/main" id="{039D1BE8-FB3C-4C3C-A6DF-F0D3904C77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10" name="Freeform 48">
              <a:extLst>
                <a:ext uri="{FF2B5EF4-FFF2-40B4-BE49-F238E27FC236}">
                  <a16:creationId xmlns:a16="http://schemas.microsoft.com/office/drawing/2014/main" id="{3DB22AA1-2AEA-40A8-90DF-511D58CE37A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11" name="Freeform 49">
              <a:extLst>
                <a:ext uri="{FF2B5EF4-FFF2-40B4-BE49-F238E27FC236}">
                  <a16:creationId xmlns:a16="http://schemas.microsoft.com/office/drawing/2014/main" id="{47C05CAB-9106-4A93-925A-D28188A35DF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139" name="Straight Connector 138">
            <a:extLst>
              <a:ext uri="{FF2B5EF4-FFF2-40B4-BE49-F238E27FC236}">
                <a16:creationId xmlns:a16="http://schemas.microsoft.com/office/drawing/2014/main" id="{A31E5B36-313B-4198-9F90-259D35D51B80}"/>
              </a:ext>
            </a:extLst>
          </p:cNvPr>
          <p:cNvCxnSpPr>
            <a:cxnSpLocks/>
          </p:cNvCxnSpPr>
          <p:nvPr/>
        </p:nvCxnSpPr>
        <p:spPr>
          <a:xfrm>
            <a:off x="6138539" y="1570581"/>
            <a:ext cx="0" cy="513203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Freeform 202">
            <a:extLst>
              <a:ext uri="{FF2B5EF4-FFF2-40B4-BE49-F238E27FC236}">
                <a16:creationId xmlns:a16="http://schemas.microsoft.com/office/drawing/2014/main" id="{A22FACB2-895F-43D0-BD0A-B3CD50DB227C}"/>
              </a:ext>
            </a:extLst>
          </p:cNvPr>
          <p:cNvSpPr/>
          <p:nvPr/>
        </p:nvSpPr>
        <p:spPr>
          <a:xfrm>
            <a:off x="7730975" y="1720493"/>
            <a:ext cx="331483" cy="42514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Yu Gothic UI"/>
              <a:cs typeface="+mn-cs"/>
            </a:endParaRPr>
          </a:p>
        </p:txBody>
      </p:sp>
      <p:cxnSp>
        <p:nvCxnSpPr>
          <p:cNvPr id="7" name="Straight Connector 6">
            <a:extLst>
              <a:ext uri="{FF2B5EF4-FFF2-40B4-BE49-F238E27FC236}">
                <a16:creationId xmlns:a16="http://schemas.microsoft.com/office/drawing/2014/main" id="{F8D1CFCF-78F6-4868-9D32-EB863834C3A2}"/>
              </a:ext>
            </a:extLst>
          </p:cNvPr>
          <p:cNvCxnSpPr>
            <a:cxnSpLocks/>
          </p:cNvCxnSpPr>
          <p:nvPr/>
        </p:nvCxnSpPr>
        <p:spPr>
          <a:xfrm flipH="1">
            <a:off x="1938974" y="4509965"/>
            <a:ext cx="6693" cy="140315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DA8E5E-CAF5-4486-AF6D-88910438816B}"/>
              </a:ext>
            </a:extLst>
          </p:cNvPr>
          <p:cNvCxnSpPr>
            <a:cxnSpLocks/>
          </p:cNvCxnSpPr>
          <p:nvPr/>
        </p:nvCxnSpPr>
        <p:spPr>
          <a:xfrm>
            <a:off x="1947681" y="4840723"/>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A5124A-0A36-469A-981D-C444C5F80411}"/>
              </a:ext>
            </a:extLst>
          </p:cNvPr>
          <p:cNvCxnSpPr>
            <a:cxnSpLocks/>
          </p:cNvCxnSpPr>
          <p:nvPr/>
        </p:nvCxnSpPr>
        <p:spPr>
          <a:xfrm>
            <a:off x="1947681" y="5376921"/>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185D16-9B43-4AC3-9A02-463CB88F8681}"/>
              </a:ext>
            </a:extLst>
          </p:cNvPr>
          <p:cNvCxnSpPr>
            <a:cxnSpLocks/>
          </p:cNvCxnSpPr>
          <p:nvPr/>
        </p:nvCxnSpPr>
        <p:spPr>
          <a:xfrm>
            <a:off x="1935708" y="5913120"/>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8FC7C62-3A12-47ED-8B01-A9E08FDF6549}"/>
              </a:ext>
            </a:extLst>
          </p:cNvPr>
          <p:cNvSpPr/>
          <p:nvPr/>
        </p:nvSpPr>
        <p:spPr bwMode="auto">
          <a:xfrm>
            <a:off x="2384882" y="5154240"/>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51" name="Group 222">
            <a:extLst>
              <a:ext uri="{FF2B5EF4-FFF2-40B4-BE49-F238E27FC236}">
                <a16:creationId xmlns:a16="http://schemas.microsoft.com/office/drawing/2014/main" id="{75389D80-1D92-4922-8443-CCCEFA6C5BB0}"/>
              </a:ext>
            </a:extLst>
          </p:cNvPr>
          <p:cNvGrpSpPr>
            <a:grpSpLocks noChangeAspect="1"/>
          </p:cNvGrpSpPr>
          <p:nvPr/>
        </p:nvGrpSpPr>
        <p:grpSpPr bwMode="auto">
          <a:xfrm>
            <a:off x="2355889" y="5239228"/>
            <a:ext cx="180460" cy="263101"/>
            <a:chOff x="4062" y="2783"/>
            <a:chExt cx="214" cy="312"/>
          </a:xfrm>
        </p:grpSpPr>
        <p:sp>
          <p:nvSpPr>
            <p:cNvPr id="152" name="AutoShape 221">
              <a:extLst>
                <a:ext uri="{FF2B5EF4-FFF2-40B4-BE49-F238E27FC236}">
                  <a16:creationId xmlns:a16="http://schemas.microsoft.com/office/drawing/2014/main" id="{1EF10876-23E2-4EB7-95C8-9D062E3E1C2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3" name="Rectangle 223">
              <a:extLst>
                <a:ext uri="{FF2B5EF4-FFF2-40B4-BE49-F238E27FC236}">
                  <a16:creationId xmlns:a16="http://schemas.microsoft.com/office/drawing/2014/main" id="{6F0CFF88-6E69-4C7E-8093-C9C514BEE55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4" name="Rectangle 224">
              <a:extLst>
                <a:ext uri="{FF2B5EF4-FFF2-40B4-BE49-F238E27FC236}">
                  <a16:creationId xmlns:a16="http://schemas.microsoft.com/office/drawing/2014/main" id="{8BE5C11C-96B3-4E3A-AD17-B3A504CD62B2}"/>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5" name="Rectangle 225">
              <a:extLst>
                <a:ext uri="{FF2B5EF4-FFF2-40B4-BE49-F238E27FC236}">
                  <a16:creationId xmlns:a16="http://schemas.microsoft.com/office/drawing/2014/main" id="{36A38630-F1A1-47C0-A9C9-173ADDCFB51B}"/>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6" name="Rectangle 226">
              <a:extLst>
                <a:ext uri="{FF2B5EF4-FFF2-40B4-BE49-F238E27FC236}">
                  <a16:creationId xmlns:a16="http://schemas.microsoft.com/office/drawing/2014/main" id="{3EBF152D-1622-4E1E-B637-7A8E80532DB4}"/>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7" name="Rectangle 227">
              <a:extLst>
                <a:ext uri="{FF2B5EF4-FFF2-40B4-BE49-F238E27FC236}">
                  <a16:creationId xmlns:a16="http://schemas.microsoft.com/office/drawing/2014/main" id="{BEF4CFBF-E510-4CA6-B638-8423993ADF13}"/>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8" name="Rectangle 228">
              <a:extLst>
                <a:ext uri="{FF2B5EF4-FFF2-40B4-BE49-F238E27FC236}">
                  <a16:creationId xmlns:a16="http://schemas.microsoft.com/office/drawing/2014/main" id="{FE533627-A575-46C3-AA35-2E71881EBDBC}"/>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159" name="Rectangle 158">
            <a:extLst>
              <a:ext uri="{FF2B5EF4-FFF2-40B4-BE49-F238E27FC236}">
                <a16:creationId xmlns:a16="http://schemas.microsoft.com/office/drawing/2014/main" id="{D6E7BF18-C5A2-40D5-8061-6344AB981E52}"/>
              </a:ext>
            </a:extLst>
          </p:cNvPr>
          <p:cNvSpPr/>
          <p:nvPr/>
        </p:nvSpPr>
        <p:spPr bwMode="auto">
          <a:xfrm>
            <a:off x="2383002" y="5685594"/>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60" name="Group 222">
            <a:extLst>
              <a:ext uri="{FF2B5EF4-FFF2-40B4-BE49-F238E27FC236}">
                <a16:creationId xmlns:a16="http://schemas.microsoft.com/office/drawing/2014/main" id="{26938303-EFBC-424E-B2D3-83A28E90BD91}"/>
              </a:ext>
            </a:extLst>
          </p:cNvPr>
          <p:cNvGrpSpPr>
            <a:grpSpLocks noChangeAspect="1"/>
          </p:cNvGrpSpPr>
          <p:nvPr/>
        </p:nvGrpSpPr>
        <p:grpSpPr bwMode="auto">
          <a:xfrm>
            <a:off x="2355889" y="5770582"/>
            <a:ext cx="180460" cy="263101"/>
            <a:chOff x="4062" y="2783"/>
            <a:chExt cx="214" cy="312"/>
          </a:xfrm>
        </p:grpSpPr>
        <p:sp>
          <p:nvSpPr>
            <p:cNvPr id="161" name="AutoShape 221">
              <a:extLst>
                <a:ext uri="{FF2B5EF4-FFF2-40B4-BE49-F238E27FC236}">
                  <a16:creationId xmlns:a16="http://schemas.microsoft.com/office/drawing/2014/main" id="{077E18CA-7F42-4E20-AB5B-9917E53B874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2" name="Rectangle 223">
              <a:extLst>
                <a:ext uri="{FF2B5EF4-FFF2-40B4-BE49-F238E27FC236}">
                  <a16:creationId xmlns:a16="http://schemas.microsoft.com/office/drawing/2014/main" id="{0EB69194-4902-464E-A4AD-137768938588}"/>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3" name="Rectangle 224">
              <a:extLst>
                <a:ext uri="{FF2B5EF4-FFF2-40B4-BE49-F238E27FC236}">
                  <a16:creationId xmlns:a16="http://schemas.microsoft.com/office/drawing/2014/main" id="{C9489E54-B889-47F0-8697-BBF565B71159}"/>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4" name="Rectangle 225">
              <a:extLst>
                <a:ext uri="{FF2B5EF4-FFF2-40B4-BE49-F238E27FC236}">
                  <a16:creationId xmlns:a16="http://schemas.microsoft.com/office/drawing/2014/main" id="{39EEC19B-190A-4575-8F2F-86B9E35D06ED}"/>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5" name="Rectangle 226">
              <a:extLst>
                <a:ext uri="{FF2B5EF4-FFF2-40B4-BE49-F238E27FC236}">
                  <a16:creationId xmlns:a16="http://schemas.microsoft.com/office/drawing/2014/main" id="{A3B7BE63-E6FF-49B5-9F15-A0F2971AF6B5}"/>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6" name="Rectangle 227">
              <a:extLst>
                <a:ext uri="{FF2B5EF4-FFF2-40B4-BE49-F238E27FC236}">
                  <a16:creationId xmlns:a16="http://schemas.microsoft.com/office/drawing/2014/main" id="{A8B0C731-5D88-45CB-A0CB-8C4E36A97945}"/>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7" name="Rectangle 228">
              <a:extLst>
                <a:ext uri="{FF2B5EF4-FFF2-40B4-BE49-F238E27FC236}">
                  <a16:creationId xmlns:a16="http://schemas.microsoft.com/office/drawing/2014/main" id="{408FD2AD-14D4-4C0D-8066-5A7114B3C0C8}"/>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22" name="Straight Arrow Connector 21">
            <a:extLst>
              <a:ext uri="{FF2B5EF4-FFF2-40B4-BE49-F238E27FC236}">
                <a16:creationId xmlns:a16="http://schemas.microsoft.com/office/drawing/2014/main" id="{FD544443-3D05-46DC-9ABE-198B7015DC5E}"/>
              </a:ext>
            </a:extLst>
          </p:cNvPr>
          <p:cNvCxnSpPr>
            <a:cxnSpLocks/>
          </p:cNvCxnSpPr>
          <p:nvPr/>
        </p:nvCxnSpPr>
        <p:spPr>
          <a:xfrm flipH="1">
            <a:off x="1935708" y="3809873"/>
            <a:ext cx="3266" cy="21348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4F808F5A-E499-4A60-9879-DD540674296F}"/>
              </a:ext>
            </a:extLst>
          </p:cNvPr>
          <p:cNvSpPr/>
          <p:nvPr/>
        </p:nvSpPr>
        <p:spPr bwMode="auto">
          <a:xfrm>
            <a:off x="8383311" y="4111232"/>
            <a:ext cx="1960087"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rPr>
              <a:t>疑似的なディレクトリ</a:t>
            </a:r>
            <a:endParaRPr kumimoji="0" 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endParaRPr>
          </a:p>
        </p:txBody>
      </p:sp>
      <p:sp>
        <p:nvSpPr>
          <p:cNvPr id="173" name="Rectangle 172">
            <a:extLst>
              <a:ext uri="{FF2B5EF4-FFF2-40B4-BE49-F238E27FC236}">
                <a16:creationId xmlns:a16="http://schemas.microsoft.com/office/drawing/2014/main" id="{A2607AEF-8A79-4A39-896E-DBAAD05B1D85}"/>
              </a:ext>
            </a:extLst>
          </p:cNvPr>
          <p:cNvSpPr/>
          <p:nvPr/>
        </p:nvSpPr>
        <p:spPr bwMode="auto">
          <a:xfrm>
            <a:off x="8748776" y="4674703"/>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74" name="Group 74">
            <a:extLst>
              <a:ext uri="{FF2B5EF4-FFF2-40B4-BE49-F238E27FC236}">
                <a16:creationId xmlns:a16="http://schemas.microsoft.com/office/drawing/2014/main" id="{06E04DE3-7F90-481A-8B0E-27EFD9BC283C}"/>
              </a:ext>
            </a:extLst>
          </p:cNvPr>
          <p:cNvGrpSpPr>
            <a:grpSpLocks noChangeAspect="1"/>
          </p:cNvGrpSpPr>
          <p:nvPr/>
        </p:nvGrpSpPr>
        <p:grpSpPr bwMode="auto">
          <a:xfrm>
            <a:off x="8210886" y="4163048"/>
            <a:ext cx="232951" cy="285628"/>
            <a:chOff x="5039" y="1460"/>
            <a:chExt cx="199" cy="244"/>
          </a:xfrm>
          <a:solidFill>
            <a:schemeClr val="accent1"/>
          </a:solidFill>
        </p:grpSpPr>
        <p:sp>
          <p:nvSpPr>
            <p:cNvPr id="175" name="Freeform 75">
              <a:extLst>
                <a:ext uri="{FF2B5EF4-FFF2-40B4-BE49-F238E27FC236}">
                  <a16:creationId xmlns:a16="http://schemas.microsoft.com/office/drawing/2014/main" id="{8DE75C1B-EC0D-4A71-943A-39F16DC729A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76" name="Freeform 76">
              <a:extLst>
                <a:ext uri="{FF2B5EF4-FFF2-40B4-BE49-F238E27FC236}">
                  <a16:creationId xmlns:a16="http://schemas.microsoft.com/office/drawing/2014/main" id="{6A404910-C6CB-4744-B65C-DCFED5172ACC}"/>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177" name="Group 222">
            <a:extLst>
              <a:ext uri="{FF2B5EF4-FFF2-40B4-BE49-F238E27FC236}">
                <a16:creationId xmlns:a16="http://schemas.microsoft.com/office/drawing/2014/main" id="{9297A0F1-FC8E-4C99-99FF-F8822D2BEBD1}"/>
              </a:ext>
            </a:extLst>
          </p:cNvPr>
          <p:cNvGrpSpPr>
            <a:grpSpLocks noChangeAspect="1"/>
          </p:cNvGrpSpPr>
          <p:nvPr/>
        </p:nvGrpSpPr>
        <p:grpSpPr bwMode="auto">
          <a:xfrm>
            <a:off x="8698519" y="4759691"/>
            <a:ext cx="180460" cy="263101"/>
            <a:chOff x="4062" y="2783"/>
            <a:chExt cx="214" cy="312"/>
          </a:xfrm>
        </p:grpSpPr>
        <p:sp>
          <p:nvSpPr>
            <p:cNvPr id="178" name="AutoShape 221">
              <a:extLst>
                <a:ext uri="{FF2B5EF4-FFF2-40B4-BE49-F238E27FC236}">
                  <a16:creationId xmlns:a16="http://schemas.microsoft.com/office/drawing/2014/main" id="{D069E4B4-6BA0-4E12-AD8F-E4B41F855E46}"/>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79" name="Rectangle 223">
              <a:extLst>
                <a:ext uri="{FF2B5EF4-FFF2-40B4-BE49-F238E27FC236}">
                  <a16:creationId xmlns:a16="http://schemas.microsoft.com/office/drawing/2014/main" id="{B96B41AF-B8C6-4C5D-8EBA-359D853559D6}"/>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0" name="Rectangle 224">
              <a:extLst>
                <a:ext uri="{FF2B5EF4-FFF2-40B4-BE49-F238E27FC236}">
                  <a16:creationId xmlns:a16="http://schemas.microsoft.com/office/drawing/2014/main" id="{B7DFE966-90EA-408D-B441-892E28E7444E}"/>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1" name="Rectangle 225">
              <a:extLst>
                <a:ext uri="{FF2B5EF4-FFF2-40B4-BE49-F238E27FC236}">
                  <a16:creationId xmlns:a16="http://schemas.microsoft.com/office/drawing/2014/main" id="{DE50B03C-61FB-4DC9-9B21-7FEEA27FACEF}"/>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2" name="Rectangle 226">
              <a:extLst>
                <a:ext uri="{FF2B5EF4-FFF2-40B4-BE49-F238E27FC236}">
                  <a16:creationId xmlns:a16="http://schemas.microsoft.com/office/drawing/2014/main" id="{BA9FFB67-F859-4040-9842-7DB86F0619A6}"/>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3" name="Rectangle 227">
              <a:extLst>
                <a:ext uri="{FF2B5EF4-FFF2-40B4-BE49-F238E27FC236}">
                  <a16:creationId xmlns:a16="http://schemas.microsoft.com/office/drawing/2014/main" id="{7D43C9A2-7982-428B-9EB7-9F1D02D95122}"/>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4" name="Rectangle 228">
              <a:extLst>
                <a:ext uri="{FF2B5EF4-FFF2-40B4-BE49-F238E27FC236}">
                  <a16:creationId xmlns:a16="http://schemas.microsoft.com/office/drawing/2014/main" id="{AC8D8400-84A7-43C9-83EF-A50B5BC46D6C}"/>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185" name="Straight Connector 184">
            <a:extLst>
              <a:ext uri="{FF2B5EF4-FFF2-40B4-BE49-F238E27FC236}">
                <a16:creationId xmlns:a16="http://schemas.microsoft.com/office/drawing/2014/main" id="{E32EBDFD-D849-4F48-8662-66AC4CBCA3C2}"/>
              </a:ext>
            </a:extLst>
          </p:cNvPr>
          <p:cNvCxnSpPr>
            <a:cxnSpLocks/>
          </p:cNvCxnSpPr>
          <p:nvPr/>
        </p:nvCxnSpPr>
        <p:spPr>
          <a:xfrm flipH="1">
            <a:off x="8302868" y="4561781"/>
            <a:ext cx="6693" cy="140315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5E8A1E5-1FD1-449B-90B5-FBFC93F24310}"/>
              </a:ext>
            </a:extLst>
          </p:cNvPr>
          <p:cNvCxnSpPr>
            <a:cxnSpLocks/>
          </p:cNvCxnSpPr>
          <p:nvPr/>
        </p:nvCxnSpPr>
        <p:spPr>
          <a:xfrm>
            <a:off x="8311575" y="4892539"/>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769819-6092-4D7D-8B05-830151851A10}"/>
              </a:ext>
            </a:extLst>
          </p:cNvPr>
          <p:cNvCxnSpPr>
            <a:cxnSpLocks/>
          </p:cNvCxnSpPr>
          <p:nvPr/>
        </p:nvCxnSpPr>
        <p:spPr>
          <a:xfrm>
            <a:off x="8311575" y="5428737"/>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81FB7A7-0644-4A2B-BC49-694701213876}"/>
              </a:ext>
            </a:extLst>
          </p:cNvPr>
          <p:cNvCxnSpPr>
            <a:cxnSpLocks/>
          </p:cNvCxnSpPr>
          <p:nvPr/>
        </p:nvCxnSpPr>
        <p:spPr>
          <a:xfrm>
            <a:off x="8299602" y="5964936"/>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E90C7867-6407-4C2D-9039-3CA7F6EF4988}"/>
              </a:ext>
            </a:extLst>
          </p:cNvPr>
          <p:cNvSpPr/>
          <p:nvPr/>
        </p:nvSpPr>
        <p:spPr bwMode="auto">
          <a:xfrm>
            <a:off x="8748776" y="5206056"/>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90" name="Group 222">
            <a:extLst>
              <a:ext uri="{FF2B5EF4-FFF2-40B4-BE49-F238E27FC236}">
                <a16:creationId xmlns:a16="http://schemas.microsoft.com/office/drawing/2014/main" id="{87155467-E3E2-4C3F-8E36-8D100AAF9AE7}"/>
              </a:ext>
            </a:extLst>
          </p:cNvPr>
          <p:cNvGrpSpPr>
            <a:grpSpLocks noChangeAspect="1"/>
          </p:cNvGrpSpPr>
          <p:nvPr/>
        </p:nvGrpSpPr>
        <p:grpSpPr bwMode="auto">
          <a:xfrm>
            <a:off x="8698519" y="5291044"/>
            <a:ext cx="180460" cy="263101"/>
            <a:chOff x="4062" y="2783"/>
            <a:chExt cx="214" cy="312"/>
          </a:xfrm>
        </p:grpSpPr>
        <p:sp>
          <p:nvSpPr>
            <p:cNvPr id="191" name="AutoShape 221">
              <a:extLst>
                <a:ext uri="{FF2B5EF4-FFF2-40B4-BE49-F238E27FC236}">
                  <a16:creationId xmlns:a16="http://schemas.microsoft.com/office/drawing/2014/main" id="{6B0B944B-892A-4CF9-9412-13DCD6603D17}"/>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2" name="Rectangle 223">
              <a:extLst>
                <a:ext uri="{FF2B5EF4-FFF2-40B4-BE49-F238E27FC236}">
                  <a16:creationId xmlns:a16="http://schemas.microsoft.com/office/drawing/2014/main" id="{D0AAF19A-EFE1-4D54-BBB9-B198807D58A6}"/>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3" name="Rectangle 224">
              <a:extLst>
                <a:ext uri="{FF2B5EF4-FFF2-40B4-BE49-F238E27FC236}">
                  <a16:creationId xmlns:a16="http://schemas.microsoft.com/office/drawing/2014/main" id="{28F87C04-1C6D-4B98-B3BE-1D932F5C488C}"/>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4" name="Rectangle 225">
              <a:extLst>
                <a:ext uri="{FF2B5EF4-FFF2-40B4-BE49-F238E27FC236}">
                  <a16:creationId xmlns:a16="http://schemas.microsoft.com/office/drawing/2014/main" id="{D94EEDF7-3FDE-463D-941E-91A15A969B08}"/>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5" name="Rectangle 226">
              <a:extLst>
                <a:ext uri="{FF2B5EF4-FFF2-40B4-BE49-F238E27FC236}">
                  <a16:creationId xmlns:a16="http://schemas.microsoft.com/office/drawing/2014/main" id="{CA1713C0-6EEA-4A4D-80DD-A112C99BB0D9}"/>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6" name="Rectangle 227">
              <a:extLst>
                <a:ext uri="{FF2B5EF4-FFF2-40B4-BE49-F238E27FC236}">
                  <a16:creationId xmlns:a16="http://schemas.microsoft.com/office/drawing/2014/main" id="{72CD31B3-1036-46C6-B46C-BBE7BE8FBE0E}"/>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7" name="Rectangle 228">
              <a:extLst>
                <a:ext uri="{FF2B5EF4-FFF2-40B4-BE49-F238E27FC236}">
                  <a16:creationId xmlns:a16="http://schemas.microsoft.com/office/drawing/2014/main" id="{265A2B71-F0FD-4851-95E3-01F05962E160}"/>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198" name="Group 222">
            <a:extLst>
              <a:ext uri="{FF2B5EF4-FFF2-40B4-BE49-F238E27FC236}">
                <a16:creationId xmlns:a16="http://schemas.microsoft.com/office/drawing/2014/main" id="{CE24F10E-F42A-410A-B0EF-88C1BA49DF86}"/>
              </a:ext>
            </a:extLst>
          </p:cNvPr>
          <p:cNvGrpSpPr>
            <a:grpSpLocks noChangeAspect="1"/>
          </p:cNvGrpSpPr>
          <p:nvPr/>
        </p:nvGrpSpPr>
        <p:grpSpPr bwMode="auto">
          <a:xfrm>
            <a:off x="8698519" y="5822398"/>
            <a:ext cx="180460" cy="263101"/>
            <a:chOff x="4062" y="2783"/>
            <a:chExt cx="214" cy="312"/>
          </a:xfrm>
        </p:grpSpPr>
        <p:sp>
          <p:nvSpPr>
            <p:cNvPr id="199" name="AutoShape 221">
              <a:extLst>
                <a:ext uri="{FF2B5EF4-FFF2-40B4-BE49-F238E27FC236}">
                  <a16:creationId xmlns:a16="http://schemas.microsoft.com/office/drawing/2014/main" id="{BE761D6E-C7B4-45CF-A96E-E7B57DBA6067}"/>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0" name="Rectangle 223">
              <a:extLst>
                <a:ext uri="{FF2B5EF4-FFF2-40B4-BE49-F238E27FC236}">
                  <a16:creationId xmlns:a16="http://schemas.microsoft.com/office/drawing/2014/main" id="{3B96D3C8-939A-430D-84A9-C13B53D0E36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1" name="Rectangle 224">
              <a:extLst>
                <a:ext uri="{FF2B5EF4-FFF2-40B4-BE49-F238E27FC236}">
                  <a16:creationId xmlns:a16="http://schemas.microsoft.com/office/drawing/2014/main" id="{86F88D38-853B-43FB-A1E0-43A06ADDBCC3}"/>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2" name="Rectangle 225">
              <a:extLst>
                <a:ext uri="{FF2B5EF4-FFF2-40B4-BE49-F238E27FC236}">
                  <a16:creationId xmlns:a16="http://schemas.microsoft.com/office/drawing/2014/main" id="{32C7385A-0599-4F77-B55E-CF7768C0EF95}"/>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3" name="Rectangle 226">
              <a:extLst>
                <a:ext uri="{FF2B5EF4-FFF2-40B4-BE49-F238E27FC236}">
                  <a16:creationId xmlns:a16="http://schemas.microsoft.com/office/drawing/2014/main" id="{4C3269E8-098B-405F-A665-B2BB858B356C}"/>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4" name="Rectangle 227">
              <a:extLst>
                <a:ext uri="{FF2B5EF4-FFF2-40B4-BE49-F238E27FC236}">
                  <a16:creationId xmlns:a16="http://schemas.microsoft.com/office/drawing/2014/main" id="{14822981-9825-4E44-9308-AB9969BD2C43}"/>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5" name="Rectangle 228">
              <a:extLst>
                <a:ext uri="{FF2B5EF4-FFF2-40B4-BE49-F238E27FC236}">
                  <a16:creationId xmlns:a16="http://schemas.microsoft.com/office/drawing/2014/main" id="{2006B63C-BE77-4991-BE37-4D610074D6E3}"/>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24" name="Rectangle 23">
            <a:extLst>
              <a:ext uri="{FF2B5EF4-FFF2-40B4-BE49-F238E27FC236}">
                <a16:creationId xmlns:a16="http://schemas.microsoft.com/office/drawing/2014/main" id="{3864E527-D34D-4920-82BB-A9E7D51040C9}"/>
              </a:ext>
            </a:extLst>
          </p:cNvPr>
          <p:cNvSpPr/>
          <p:nvPr/>
        </p:nvSpPr>
        <p:spPr bwMode="auto">
          <a:xfrm>
            <a:off x="8745906" y="5692461"/>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cxnSp>
        <p:nvCxnSpPr>
          <p:cNvPr id="26" name="Connector: Elbow 25">
            <a:extLst>
              <a:ext uri="{FF2B5EF4-FFF2-40B4-BE49-F238E27FC236}">
                <a16:creationId xmlns:a16="http://schemas.microsoft.com/office/drawing/2014/main" id="{B830C27C-9AE6-47DD-8B97-22AF907D6915}"/>
              </a:ext>
            </a:extLst>
          </p:cNvPr>
          <p:cNvCxnSpPr>
            <a:cxnSpLocks/>
          </p:cNvCxnSpPr>
          <p:nvPr/>
        </p:nvCxnSpPr>
        <p:spPr>
          <a:xfrm rot="16200000" flipH="1">
            <a:off x="6354339" y="4107490"/>
            <a:ext cx="2946380" cy="763401"/>
          </a:xfrm>
          <a:prstGeom prst="bentConnector3">
            <a:avLst>
              <a:gd name="adj1" fmla="val 100099"/>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809857EB-ACFC-4FE3-8AD9-D1F059F47550}"/>
              </a:ext>
            </a:extLst>
          </p:cNvPr>
          <p:cNvCxnSpPr>
            <a:cxnSpLocks/>
          </p:cNvCxnSpPr>
          <p:nvPr/>
        </p:nvCxnSpPr>
        <p:spPr>
          <a:xfrm rot="16200000" flipH="1">
            <a:off x="6664940" y="3904745"/>
            <a:ext cx="2423108" cy="640508"/>
          </a:xfrm>
          <a:prstGeom prst="bentConnector3">
            <a:avLst>
              <a:gd name="adj1" fmla="val 9959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1E833654-2FB0-4644-9A46-F51E02DE10AA}"/>
              </a:ext>
            </a:extLst>
          </p:cNvPr>
          <p:cNvCxnSpPr>
            <a:cxnSpLocks/>
          </p:cNvCxnSpPr>
          <p:nvPr/>
        </p:nvCxnSpPr>
        <p:spPr>
          <a:xfrm rot="16200000" flipH="1">
            <a:off x="7007496" y="3678679"/>
            <a:ext cx="1869454" cy="547241"/>
          </a:xfrm>
          <a:prstGeom prst="bentConnector3">
            <a:avLst>
              <a:gd name="adj1" fmla="val 9984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EF32AC3A-A6B0-4BF4-B3C5-5ACC662AEE32}"/>
              </a:ext>
            </a:extLst>
          </p:cNvPr>
          <p:cNvSpPr/>
          <p:nvPr/>
        </p:nvSpPr>
        <p:spPr bwMode="auto">
          <a:xfrm>
            <a:off x="6661608" y="6319038"/>
            <a:ext cx="5151994" cy="390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Yu Gothic UI"/>
                <a:cs typeface="Segoe UI" pitchFamily="34" charset="0"/>
              </a:rPr>
              <a:t>O(n) time complexity</a:t>
            </a:r>
          </a:p>
        </p:txBody>
      </p:sp>
      <p:pic>
        <p:nvPicPr>
          <p:cNvPr id="10" name="グラフィックス 9">
            <a:extLst>
              <a:ext uri="{FF2B5EF4-FFF2-40B4-BE49-F238E27FC236}">
                <a16:creationId xmlns:a16="http://schemas.microsoft.com/office/drawing/2014/main" id="{539415A5-3AAC-04E4-3801-45180C5F7F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237" y="1632631"/>
            <a:ext cx="540000" cy="540000"/>
          </a:xfrm>
          <a:prstGeom prst="rect">
            <a:avLst/>
          </a:prstGeom>
        </p:spPr>
      </p:pic>
    </p:spTree>
    <p:extLst>
      <p:ext uri="{BB962C8B-B14F-4D97-AF65-F5344CB8AC3E}">
        <p14:creationId xmlns:p14="http://schemas.microsoft.com/office/powerpoint/2010/main" val="306207739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正方形/長方形 179">
            <a:extLst>
              <a:ext uri="{FF2B5EF4-FFF2-40B4-BE49-F238E27FC236}">
                <a16:creationId xmlns:a16="http://schemas.microsoft.com/office/drawing/2014/main" id="{3E8C8A53-5DC5-88CF-BF96-A0260F5F8434}"/>
              </a:ext>
            </a:extLst>
          </p:cNvPr>
          <p:cNvSpPr/>
          <p:nvPr/>
        </p:nvSpPr>
        <p:spPr bwMode="auto">
          <a:xfrm>
            <a:off x="1057523" y="3614111"/>
            <a:ext cx="10080000" cy="1476000"/>
          </a:xfrm>
          <a:prstGeom prst="rect">
            <a:avLst/>
          </a:prstGeom>
          <a:solidFill>
            <a:schemeClr val="tx1">
              <a:alpha val="20000"/>
            </a:schemeClr>
          </a:solidFill>
          <a:ln>
            <a:solidFill>
              <a:schemeClr val="accent6"/>
            </a:solid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latin typeface="+mn-ea"/>
              <a:cs typeface="Segoe UI" pitchFamily="34" charset="0"/>
            </a:endParaRPr>
          </a:p>
        </p:txBody>
      </p:sp>
      <p:sp>
        <p:nvSpPr>
          <p:cNvPr id="2" name="タイトル 1">
            <a:extLst>
              <a:ext uri="{FF2B5EF4-FFF2-40B4-BE49-F238E27FC236}">
                <a16:creationId xmlns:a16="http://schemas.microsoft.com/office/drawing/2014/main" id="{CD252461-FA64-890F-698C-AD01EC628E28}"/>
              </a:ext>
            </a:extLst>
          </p:cNvPr>
          <p:cNvSpPr>
            <a:spLocks noGrp="1"/>
          </p:cNvSpPr>
          <p:nvPr>
            <p:ph type="title"/>
          </p:nvPr>
        </p:nvSpPr>
        <p:spPr/>
        <p:txBody>
          <a:bodyPr/>
          <a:lstStyle/>
          <a:p>
            <a:pPr algn="ctr"/>
            <a:r>
              <a:rPr kumimoji="1" lang="en-US" altLang="ja-JP"/>
              <a:t>Azure Databricks</a:t>
            </a:r>
            <a:endParaRPr kumimoji="1" lang="ja-JP" altLang="en-US"/>
          </a:p>
        </p:txBody>
      </p:sp>
      <p:sp>
        <p:nvSpPr>
          <p:cNvPr id="4" name="テキスト ボックス 3">
            <a:extLst>
              <a:ext uri="{FF2B5EF4-FFF2-40B4-BE49-F238E27FC236}">
                <a16:creationId xmlns:a16="http://schemas.microsoft.com/office/drawing/2014/main" id="{FE616F3C-42C6-3ACC-1AFF-6DF7E30C6086}"/>
              </a:ext>
            </a:extLst>
          </p:cNvPr>
          <p:cNvSpPr txBox="1"/>
          <p:nvPr/>
        </p:nvSpPr>
        <p:spPr>
          <a:xfrm>
            <a:off x="1150708" y="1062715"/>
            <a:ext cx="9893670" cy="369332"/>
          </a:xfrm>
          <a:prstGeom prst="rect">
            <a:avLst/>
          </a:prstGeom>
          <a:noFill/>
        </p:spPr>
        <p:txBody>
          <a:bodyPr wrap="none" lIns="0" tIns="0" rIns="0" bIns="0" rtlCol="0">
            <a:spAutoFit/>
          </a:bodyPr>
          <a:lstStyle/>
          <a:p>
            <a:pPr algn="ctr"/>
            <a:r>
              <a:rPr kumimoji="1" lang="en-US" altLang="ja-JP" sz="2400" dirty="0">
                <a:solidFill>
                  <a:schemeClr val="accent3"/>
                </a:solidFill>
              </a:rPr>
              <a:t>Apache Spark </a:t>
            </a:r>
            <a:r>
              <a:rPr kumimoji="1" lang="ja-JP" altLang="en-US" sz="2400" dirty="0">
                <a:solidFill>
                  <a:schemeClr val="accent3"/>
                </a:solidFill>
              </a:rPr>
              <a:t>ベースのフル マネージド サービスでレイクハウス プラットフォームを実現</a:t>
            </a:r>
          </a:p>
        </p:txBody>
      </p:sp>
      <p:sp>
        <p:nvSpPr>
          <p:cNvPr id="6" name="Rectangle 131">
            <a:extLst>
              <a:ext uri="{FF2B5EF4-FFF2-40B4-BE49-F238E27FC236}">
                <a16:creationId xmlns:a16="http://schemas.microsoft.com/office/drawing/2014/main" id="{06232250-C96C-528E-C409-1A882E1A0542}"/>
              </a:ext>
              <a:ext uri="{C183D7F6-B498-43B3-948B-1728B52AA6E4}">
                <adec:decorative xmlns:adec="http://schemas.microsoft.com/office/drawing/2017/decorative" val="1"/>
              </a:ext>
            </a:extLst>
          </p:cNvPr>
          <p:cNvSpPr/>
          <p:nvPr/>
        </p:nvSpPr>
        <p:spPr bwMode="auto">
          <a:xfrm>
            <a:off x="1047937" y="1948247"/>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a:t>
            </a:r>
            <a:endParaRPr kumimoji="0" lang="en-US" altLang="ja-JP"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ja-JP" altLang="en-US" sz="2400">
                <a:solidFill>
                  <a:schemeClr val="tx1"/>
                </a:solidFill>
                <a:latin typeface="Segoe UI Semibold" panose="020B0702040204020203" pitchFamily="34" charset="0"/>
                <a:ea typeface="Yu Gothic UI Semibold" panose="020B0700000000000000" pitchFamily="50" charset="-128"/>
                <a:cs typeface="Segoe UI" pitchFamily="34" charset="0"/>
              </a:rPr>
              <a:t>エンジニアリング</a:t>
            </a:r>
            <a:endParaRPr kumimoji="0" 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8" name="Rectangle 131">
            <a:extLst>
              <a:ext uri="{FF2B5EF4-FFF2-40B4-BE49-F238E27FC236}">
                <a16:creationId xmlns:a16="http://schemas.microsoft.com/office/drawing/2014/main" id="{5009F275-277D-5A90-AA0A-349F8ABE78E3}"/>
              </a:ext>
              <a:ext uri="{C183D7F6-B498-43B3-948B-1728B52AA6E4}">
                <adec:decorative xmlns:adec="http://schemas.microsoft.com/office/drawing/2017/decorative" val="1"/>
              </a:ext>
            </a:extLst>
          </p:cNvPr>
          <p:cNvSpPr/>
          <p:nvPr/>
        </p:nvSpPr>
        <p:spPr bwMode="auto">
          <a:xfrm>
            <a:off x="4657523" y="1948247"/>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 サイエンス</a:t>
            </a:r>
            <a:endParaRPr kumimoji="0" lang="en-US" altLang="ja-JP"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sz="2400">
                <a:solidFill>
                  <a:schemeClr val="tx1"/>
                </a:solidFill>
                <a:latin typeface="Segoe UI Semibold" panose="020B0702040204020203" pitchFamily="34" charset="0"/>
                <a:ea typeface="Yu Gothic UI Semibold" panose="020B0700000000000000" pitchFamily="50" charset="-128"/>
                <a:cs typeface="Segoe UI" pitchFamily="34" charset="0"/>
              </a:rPr>
              <a:t>&amp; </a:t>
            </a:r>
            <a:r>
              <a:rPr lang="ja-JP" altLang="en-US" sz="2400">
                <a:solidFill>
                  <a:schemeClr val="tx1"/>
                </a:solidFill>
                <a:latin typeface="Segoe UI Semibold" panose="020B0702040204020203" pitchFamily="34" charset="0"/>
                <a:ea typeface="Yu Gothic UI Semibold" panose="020B0700000000000000" pitchFamily="50" charset="-128"/>
                <a:cs typeface="Segoe UI" pitchFamily="34" charset="0"/>
              </a:rPr>
              <a:t>機械学習</a:t>
            </a:r>
            <a:endParaRPr kumimoji="0" 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10" name="Rectangle 131">
            <a:extLst>
              <a:ext uri="{FF2B5EF4-FFF2-40B4-BE49-F238E27FC236}">
                <a16:creationId xmlns:a16="http://schemas.microsoft.com/office/drawing/2014/main" id="{CA228173-8801-FD23-DAA2-766B84C1A3CD}"/>
              </a:ext>
              <a:ext uri="{C183D7F6-B498-43B3-948B-1728B52AA6E4}">
                <adec:decorative xmlns:adec="http://schemas.microsoft.com/office/drawing/2017/decorative" val="1"/>
              </a:ext>
            </a:extLst>
          </p:cNvPr>
          <p:cNvSpPr/>
          <p:nvPr/>
        </p:nvSpPr>
        <p:spPr bwMode="auto">
          <a:xfrm>
            <a:off x="8264065" y="1963540"/>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dirty="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a:t>
            </a:r>
            <a:r>
              <a:rPr lang="ja-JP" altLang="en-US" sz="2400" dirty="0">
                <a:solidFill>
                  <a:schemeClr val="tx1"/>
                </a:solidFill>
                <a:latin typeface="Segoe UI Semibold" panose="020B0702040204020203" pitchFamily="34" charset="0"/>
                <a:ea typeface="Yu Gothic UI Semibold" panose="020B0700000000000000" pitchFamily="50" charset="-128"/>
                <a:cs typeface="Segoe UI" pitchFamily="34" charset="0"/>
              </a:rPr>
              <a:t>分析</a:t>
            </a:r>
            <a:endParaRPr kumimoji="0" lang="en-US" altLang="ja-JP" sz="2400" b="0" i="0" u="none" strike="noStrike" kern="1200" cap="none" spc="0" normalizeH="0" noProof="0" dirty="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139" name="テキスト ボックス 138">
            <a:extLst>
              <a:ext uri="{FF2B5EF4-FFF2-40B4-BE49-F238E27FC236}">
                <a16:creationId xmlns:a16="http://schemas.microsoft.com/office/drawing/2014/main" id="{71592E87-2AA6-EB86-0134-7C2F1CB37083}"/>
              </a:ext>
            </a:extLst>
          </p:cNvPr>
          <p:cNvSpPr txBox="1"/>
          <p:nvPr/>
        </p:nvSpPr>
        <p:spPr>
          <a:xfrm>
            <a:off x="4384490" y="5322500"/>
            <a:ext cx="3426066" cy="307777"/>
          </a:xfrm>
          <a:prstGeom prst="rect">
            <a:avLst/>
          </a:prstGeom>
          <a:noFill/>
        </p:spPr>
        <p:txBody>
          <a:bodyPr wrap="none" lIns="0" tIns="0" rIns="0" bIns="0" rtlCol="0">
            <a:spAutoFit/>
          </a:bodyPr>
          <a:lstStyle/>
          <a:p>
            <a:pPr algn="ctr"/>
            <a:r>
              <a:rPr kumimoji="1" lang="en-US" altLang="ja-JP" sz="2000"/>
              <a:t>Azure Data Lake Storage Gen2</a:t>
            </a:r>
            <a:endParaRPr kumimoji="1" lang="ja-JP" altLang="en-US" sz="2000"/>
          </a:p>
        </p:txBody>
      </p:sp>
      <p:sp>
        <p:nvSpPr>
          <p:cNvPr id="149" name="テキスト ボックス 148">
            <a:extLst>
              <a:ext uri="{FF2B5EF4-FFF2-40B4-BE49-F238E27FC236}">
                <a16:creationId xmlns:a16="http://schemas.microsoft.com/office/drawing/2014/main" id="{33527831-AA82-CE55-22ED-883CBE22F0B9}"/>
              </a:ext>
            </a:extLst>
          </p:cNvPr>
          <p:cNvSpPr txBox="1"/>
          <p:nvPr/>
        </p:nvSpPr>
        <p:spPr>
          <a:xfrm>
            <a:off x="2637520" y="4603777"/>
            <a:ext cx="2580835" cy="246221"/>
          </a:xfrm>
          <a:prstGeom prst="rect">
            <a:avLst/>
          </a:prstGeom>
          <a:noFill/>
        </p:spPr>
        <p:txBody>
          <a:bodyPr wrap="none" lIns="0" tIns="0" rIns="0" bIns="0" rtlCol="0">
            <a:spAutoFit/>
          </a:bodyPr>
          <a:lstStyle/>
          <a:p>
            <a:pPr algn="ctr"/>
            <a:r>
              <a:rPr kumimoji="1" lang="ja-JP" altLang="en-US" sz="1600"/>
              <a:t>構造化 </a:t>
            </a:r>
            <a:r>
              <a:rPr kumimoji="1" lang="en-US" altLang="ja-JP" sz="1600"/>
              <a:t>| </a:t>
            </a:r>
            <a:r>
              <a:rPr kumimoji="1" lang="ja-JP" altLang="en-US" sz="1600"/>
              <a:t>半構造化 </a:t>
            </a:r>
            <a:r>
              <a:rPr kumimoji="1" lang="en-US" altLang="ja-JP" sz="1600"/>
              <a:t>| </a:t>
            </a:r>
            <a:r>
              <a:rPr kumimoji="1" lang="ja-JP" altLang="en-US" sz="1600"/>
              <a:t>非構造化</a:t>
            </a:r>
          </a:p>
        </p:txBody>
      </p:sp>
      <p:pic>
        <p:nvPicPr>
          <p:cNvPr id="157" name="グラフィックス 156">
            <a:extLst>
              <a:ext uri="{FF2B5EF4-FFF2-40B4-BE49-F238E27FC236}">
                <a16:creationId xmlns:a16="http://schemas.microsoft.com/office/drawing/2014/main" id="{D2F6B35E-9946-DB93-456F-F379624C7D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088" y="4201261"/>
            <a:ext cx="1584783" cy="324000"/>
          </a:xfrm>
          <a:prstGeom prst="rect">
            <a:avLst/>
          </a:prstGeom>
        </p:spPr>
      </p:pic>
      <p:pic>
        <p:nvPicPr>
          <p:cNvPr id="159" name="Google Shape;387;p69">
            <a:extLst>
              <a:ext uri="{FF2B5EF4-FFF2-40B4-BE49-F238E27FC236}">
                <a16:creationId xmlns:a16="http://schemas.microsoft.com/office/drawing/2014/main" id="{981DFCAE-0688-CC09-396E-D750DE59B4A8}"/>
              </a:ext>
            </a:extLst>
          </p:cNvPr>
          <p:cNvPicPr preferRelativeResize="0"/>
          <p:nvPr/>
        </p:nvPicPr>
        <p:blipFill rotWithShape="1">
          <a:blip r:embed="rId5">
            <a:alphaModFix/>
            <a:lum bright="70000" contrast="-70000"/>
          </a:blip>
          <a:srcRect/>
          <a:stretch/>
        </p:blipFill>
        <p:spPr>
          <a:xfrm>
            <a:off x="2537736" y="4178677"/>
            <a:ext cx="285657" cy="346869"/>
          </a:xfrm>
          <a:prstGeom prst="rect">
            <a:avLst/>
          </a:prstGeom>
          <a:noFill/>
          <a:ln>
            <a:noFill/>
          </a:ln>
        </p:spPr>
      </p:pic>
      <p:pic>
        <p:nvPicPr>
          <p:cNvPr id="161" name="Google Shape;390;p69">
            <a:extLst>
              <a:ext uri="{FF2B5EF4-FFF2-40B4-BE49-F238E27FC236}">
                <a16:creationId xmlns:a16="http://schemas.microsoft.com/office/drawing/2014/main" id="{EB315CF0-F8CC-C2DA-0CEC-C1EAD6776569}"/>
              </a:ext>
            </a:extLst>
          </p:cNvPr>
          <p:cNvPicPr preferRelativeResize="0"/>
          <p:nvPr/>
        </p:nvPicPr>
        <p:blipFill rotWithShape="1">
          <a:blip r:embed="rId6">
            <a:alphaModFix/>
            <a:lum bright="70000" contrast="-70000"/>
          </a:blip>
          <a:srcRect/>
          <a:stretch/>
        </p:blipFill>
        <p:spPr>
          <a:xfrm>
            <a:off x="5032487" y="4157619"/>
            <a:ext cx="388984" cy="388984"/>
          </a:xfrm>
          <a:prstGeom prst="rect">
            <a:avLst/>
          </a:prstGeom>
          <a:noFill/>
          <a:ln>
            <a:noFill/>
          </a:ln>
        </p:spPr>
      </p:pic>
      <p:pic>
        <p:nvPicPr>
          <p:cNvPr id="163" name="Google Shape;391;p69">
            <a:extLst>
              <a:ext uri="{FF2B5EF4-FFF2-40B4-BE49-F238E27FC236}">
                <a16:creationId xmlns:a16="http://schemas.microsoft.com/office/drawing/2014/main" id="{DB52080A-C455-D323-32FF-784599A616EC}"/>
              </a:ext>
            </a:extLst>
          </p:cNvPr>
          <p:cNvPicPr preferRelativeResize="0"/>
          <p:nvPr/>
        </p:nvPicPr>
        <p:blipFill rotWithShape="1">
          <a:blip r:embed="rId7">
            <a:alphaModFix/>
            <a:lum bright="70000" contrast="-70000"/>
          </a:blip>
          <a:srcRect/>
          <a:stretch/>
        </p:blipFill>
        <p:spPr>
          <a:xfrm>
            <a:off x="3733447" y="4157619"/>
            <a:ext cx="388984" cy="388984"/>
          </a:xfrm>
          <a:prstGeom prst="rect">
            <a:avLst/>
          </a:prstGeom>
          <a:noFill/>
          <a:ln>
            <a:noFill/>
          </a:ln>
        </p:spPr>
      </p:pic>
      <p:pic>
        <p:nvPicPr>
          <p:cNvPr id="165" name="Google Shape;392;p69">
            <a:extLst>
              <a:ext uri="{FF2B5EF4-FFF2-40B4-BE49-F238E27FC236}">
                <a16:creationId xmlns:a16="http://schemas.microsoft.com/office/drawing/2014/main" id="{E2E4B1C1-537B-257B-98C1-702E0EEE0CED}"/>
              </a:ext>
            </a:extLst>
          </p:cNvPr>
          <p:cNvPicPr preferRelativeResize="0"/>
          <p:nvPr/>
        </p:nvPicPr>
        <p:blipFill rotWithShape="1">
          <a:blip r:embed="rId8">
            <a:alphaModFix/>
            <a:lum bright="70000" contrast="-70000"/>
          </a:blip>
          <a:srcRect/>
          <a:stretch/>
        </p:blipFill>
        <p:spPr>
          <a:xfrm>
            <a:off x="3083928" y="4157619"/>
            <a:ext cx="388984" cy="388984"/>
          </a:xfrm>
          <a:prstGeom prst="rect">
            <a:avLst/>
          </a:prstGeom>
          <a:noFill/>
          <a:ln>
            <a:noFill/>
          </a:ln>
        </p:spPr>
      </p:pic>
      <p:pic>
        <p:nvPicPr>
          <p:cNvPr id="167" name="Google Shape;393;p69">
            <a:extLst>
              <a:ext uri="{FF2B5EF4-FFF2-40B4-BE49-F238E27FC236}">
                <a16:creationId xmlns:a16="http://schemas.microsoft.com/office/drawing/2014/main" id="{ECCD5DB9-ACDF-EF5C-968C-DE95D4CF46EE}"/>
              </a:ext>
            </a:extLst>
          </p:cNvPr>
          <p:cNvPicPr preferRelativeResize="0"/>
          <p:nvPr/>
        </p:nvPicPr>
        <p:blipFill rotWithShape="1">
          <a:blip r:embed="rId9">
            <a:alphaModFix/>
            <a:lum bright="70000" contrast="-70000"/>
          </a:blip>
          <a:srcRect/>
          <a:stretch/>
        </p:blipFill>
        <p:spPr>
          <a:xfrm>
            <a:off x="4382966" y="4157619"/>
            <a:ext cx="388984" cy="388984"/>
          </a:xfrm>
          <a:prstGeom prst="rect">
            <a:avLst/>
          </a:prstGeom>
          <a:noFill/>
          <a:ln>
            <a:noFill/>
          </a:ln>
        </p:spPr>
      </p:pic>
      <p:sp>
        <p:nvSpPr>
          <p:cNvPr id="169" name="テキスト ボックス 168">
            <a:extLst>
              <a:ext uri="{FF2B5EF4-FFF2-40B4-BE49-F238E27FC236}">
                <a16:creationId xmlns:a16="http://schemas.microsoft.com/office/drawing/2014/main" id="{033228AC-1B25-B937-F6A2-A42CB14182DE}"/>
              </a:ext>
            </a:extLst>
          </p:cNvPr>
          <p:cNvSpPr txBox="1"/>
          <p:nvPr/>
        </p:nvSpPr>
        <p:spPr>
          <a:xfrm>
            <a:off x="3513562" y="3792668"/>
            <a:ext cx="828753" cy="307777"/>
          </a:xfrm>
          <a:prstGeom prst="rect">
            <a:avLst/>
          </a:prstGeom>
          <a:noFill/>
        </p:spPr>
        <p:txBody>
          <a:bodyPr wrap="none" lIns="0" tIns="0" rIns="0" bIns="0" rtlCol="0">
            <a:spAutoFit/>
          </a:bodyPr>
          <a:lstStyle/>
          <a:p>
            <a:pPr algn="ctr"/>
            <a:r>
              <a:rPr kumimoji="1" lang="ja-JP" altLang="en-US" sz="2000">
                <a:latin typeface="+mj-ea"/>
                <a:ea typeface="+mj-ea"/>
              </a:rPr>
              <a:t>生データ</a:t>
            </a:r>
          </a:p>
        </p:txBody>
      </p:sp>
      <p:sp>
        <p:nvSpPr>
          <p:cNvPr id="171" name="テキスト ボックス 170">
            <a:extLst>
              <a:ext uri="{FF2B5EF4-FFF2-40B4-BE49-F238E27FC236}">
                <a16:creationId xmlns:a16="http://schemas.microsoft.com/office/drawing/2014/main" id="{F1F8EC8B-8B0A-C494-B2AD-6EEB13A96D0F}"/>
              </a:ext>
            </a:extLst>
          </p:cNvPr>
          <p:cNvSpPr txBox="1"/>
          <p:nvPr/>
        </p:nvSpPr>
        <p:spPr>
          <a:xfrm>
            <a:off x="7617507" y="3792668"/>
            <a:ext cx="1574150" cy="307777"/>
          </a:xfrm>
          <a:prstGeom prst="rect">
            <a:avLst/>
          </a:prstGeom>
          <a:noFill/>
        </p:spPr>
        <p:txBody>
          <a:bodyPr wrap="none" lIns="0" tIns="0" rIns="0" bIns="0" rtlCol="0">
            <a:spAutoFit/>
          </a:bodyPr>
          <a:lstStyle/>
          <a:p>
            <a:pPr algn="ctr"/>
            <a:r>
              <a:rPr kumimoji="1" lang="ja-JP" altLang="en-US" sz="2000">
                <a:latin typeface="+mj-ea"/>
                <a:ea typeface="+mj-ea"/>
              </a:rPr>
              <a:t>加工済みデータ</a:t>
            </a:r>
          </a:p>
        </p:txBody>
      </p:sp>
      <p:pic>
        <p:nvPicPr>
          <p:cNvPr id="153" name="Picture 4" descr="Image result for delta lake logo">
            <a:extLst>
              <a:ext uri="{FF2B5EF4-FFF2-40B4-BE49-F238E27FC236}">
                <a16:creationId xmlns:a16="http://schemas.microsoft.com/office/drawing/2014/main" id="{EEF09FE1-58E3-6450-E226-54C08FE58A3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7192" r="17192" b="21142"/>
          <a:stretch/>
        </p:blipFill>
        <p:spPr bwMode="auto">
          <a:xfrm>
            <a:off x="6637880" y="4183261"/>
            <a:ext cx="384393" cy="360000"/>
          </a:xfrm>
          <a:prstGeom prst="rect">
            <a:avLst/>
          </a:prstGeom>
          <a:noFill/>
          <a:extLst>
            <a:ext uri="{909E8E84-426E-40DD-AFC4-6F175D3DCCD1}">
              <a14:hiddenFill xmlns:a14="http://schemas.microsoft.com/office/drawing/2010/main">
                <a:solidFill>
                  <a:srgbClr val="FFFFFF"/>
                </a:solidFill>
              </a14:hiddenFill>
            </a:ext>
          </a:extLst>
        </p:spPr>
      </p:pic>
      <p:sp>
        <p:nvSpPr>
          <p:cNvPr id="173" name="テキスト ボックス 172">
            <a:extLst>
              <a:ext uri="{FF2B5EF4-FFF2-40B4-BE49-F238E27FC236}">
                <a16:creationId xmlns:a16="http://schemas.microsoft.com/office/drawing/2014/main" id="{BDF26FC2-292A-B7AE-22E1-98C2B98EB808}"/>
              </a:ext>
            </a:extLst>
          </p:cNvPr>
          <p:cNvSpPr txBox="1"/>
          <p:nvPr/>
        </p:nvSpPr>
        <p:spPr>
          <a:xfrm>
            <a:off x="7046841" y="4178595"/>
            <a:ext cx="1451744" cy="369332"/>
          </a:xfrm>
          <a:prstGeom prst="rect">
            <a:avLst/>
          </a:prstGeom>
          <a:noFill/>
        </p:spPr>
        <p:txBody>
          <a:bodyPr wrap="none" lIns="0" tIns="0" rIns="0" bIns="0" rtlCol="0">
            <a:spAutoFit/>
          </a:bodyPr>
          <a:lstStyle/>
          <a:p>
            <a:pPr algn="l"/>
            <a:r>
              <a:rPr kumimoji="1" lang="en-US" altLang="ja-JP" sz="2400">
                <a:latin typeface="Segoe UI Semibold" panose="020B0702040204020203" pitchFamily="34" charset="0"/>
                <a:ea typeface="Yu Gothic UI Semibold" panose="020B0700000000000000" pitchFamily="50" charset="-128"/>
              </a:rPr>
              <a:t>Delta Lake</a:t>
            </a:r>
            <a:endParaRPr kumimoji="1" lang="ja-JP" altLang="en-US" sz="2400">
              <a:latin typeface="Segoe UI Semibold" panose="020B0702040204020203" pitchFamily="34" charset="0"/>
              <a:ea typeface="Yu Gothic UI Semibold" panose="020B0700000000000000" pitchFamily="50" charset="-128"/>
            </a:endParaRPr>
          </a:p>
        </p:txBody>
      </p:sp>
      <p:cxnSp>
        <p:nvCxnSpPr>
          <p:cNvPr id="184" name="直線矢印コネクタ 183">
            <a:extLst>
              <a:ext uri="{FF2B5EF4-FFF2-40B4-BE49-F238E27FC236}">
                <a16:creationId xmlns:a16="http://schemas.microsoft.com/office/drawing/2014/main" id="{0BF952D0-A68A-74F8-451B-20E2F433FF47}"/>
              </a:ext>
            </a:extLst>
          </p:cNvPr>
          <p:cNvCxnSpPr>
            <a:cxnSpLocks/>
            <a:stCxn id="8" idx="2"/>
            <a:endCxn id="180" idx="0"/>
          </p:cNvCxnSpPr>
          <p:nvPr/>
        </p:nvCxnSpPr>
        <p:spPr>
          <a:xfrm>
            <a:off x="6097523"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線矢印コネクタ 196">
            <a:extLst>
              <a:ext uri="{FF2B5EF4-FFF2-40B4-BE49-F238E27FC236}">
                <a16:creationId xmlns:a16="http://schemas.microsoft.com/office/drawing/2014/main" id="{A6D8E6E7-3CDC-151E-277E-B878D9C89E62}"/>
              </a:ext>
            </a:extLst>
          </p:cNvPr>
          <p:cNvCxnSpPr>
            <a:cxnSpLocks/>
          </p:cNvCxnSpPr>
          <p:nvPr/>
        </p:nvCxnSpPr>
        <p:spPr>
          <a:xfrm>
            <a:off x="2514238"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D4CE55E7-76D4-BC3B-A109-B33B325DD472}"/>
              </a:ext>
            </a:extLst>
          </p:cNvPr>
          <p:cNvCxnSpPr>
            <a:cxnSpLocks/>
          </p:cNvCxnSpPr>
          <p:nvPr/>
        </p:nvCxnSpPr>
        <p:spPr>
          <a:xfrm>
            <a:off x="9707356"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グラフィックス 2">
            <a:extLst>
              <a:ext uri="{FF2B5EF4-FFF2-40B4-BE49-F238E27FC236}">
                <a16:creationId xmlns:a16="http://schemas.microsoft.com/office/drawing/2014/main" id="{D2866831-F3A5-9185-DD64-252E65242B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621125" y="357541"/>
            <a:ext cx="648000" cy="648000"/>
          </a:xfrm>
          <a:prstGeom prst="rect">
            <a:avLst/>
          </a:prstGeom>
        </p:spPr>
      </p:pic>
      <p:pic>
        <p:nvPicPr>
          <p:cNvPr id="5" name="グラフィックス 4">
            <a:extLst>
              <a:ext uri="{FF2B5EF4-FFF2-40B4-BE49-F238E27FC236}">
                <a16:creationId xmlns:a16="http://schemas.microsoft.com/office/drawing/2014/main" id="{EEEC78FE-EC9D-2AE9-AB62-75DA96C7CE8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9937" y="5183285"/>
            <a:ext cx="576000" cy="576000"/>
          </a:xfrm>
          <a:prstGeom prst="rect">
            <a:avLst/>
          </a:prstGeom>
        </p:spPr>
      </p:pic>
    </p:spTree>
    <p:extLst>
      <p:ext uri="{BB962C8B-B14F-4D97-AF65-F5344CB8AC3E}">
        <p14:creationId xmlns:p14="http://schemas.microsoft.com/office/powerpoint/2010/main" val="27326829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8780D-1ED0-20EC-FDB9-E4FD447336D4}"/>
              </a:ext>
            </a:extLst>
          </p:cNvPr>
          <p:cNvSpPr>
            <a:spLocks noGrp="1"/>
          </p:cNvSpPr>
          <p:nvPr>
            <p:ph type="title"/>
          </p:nvPr>
        </p:nvSpPr>
        <p:spPr/>
        <p:txBody>
          <a:bodyPr/>
          <a:lstStyle/>
          <a:p>
            <a:r>
              <a:rPr kumimoji="1" lang="en-US" altLang="ja-JP" dirty="0"/>
              <a:t>Databricks SQL </a:t>
            </a:r>
            <a:r>
              <a:rPr kumimoji="1" lang="ja-JP" altLang="en-US" dirty="0"/>
              <a:t>の主な機能</a:t>
            </a:r>
          </a:p>
        </p:txBody>
      </p:sp>
      <p:sp>
        <p:nvSpPr>
          <p:cNvPr id="6" name="コンテンツ プレースホルダー 5">
            <a:extLst>
              <a:ext uri="{FF2B5EF4-FFF2-40B4-BE49-F238E27FC236}">
                <a16:creationId xmlns:a16="http://schemas.microsoft.com/office/drawing/2014/main" id="{56616F13-A26A-EF5E-3B56-34B65F54998E}"/>
              </a:ext>
            </a:extLst>
          </p:cNvPr>
          <p:cNvSpPr>
            <a:spLocks noGrp="1"/>
          </p:cNvSpPr>
          <p:nvPr>
            <p:ph sz="quarter" idx="10"/>
          </p:nvPr>
        </p:nvSpPr>
        <p:spPr/>
        <p:txBody>
          <a:bodyPr/>
          <a:lstStyle/>
          <a:p>
            <a:r>
              <a:rPr lang="ja-JP" altLang="en-US" sz="2200" dirty="0"/>
              <a:t>クラウド ストレージ上のデータについて </a:t>
            </a:r>
            <a:r>
              <a:rPr lang="en-US" altLang="ja-JP" sz="2200" dirty="0"/>
              <a:t>SQL </a:t>
            </a:r>
            <a:r>
              <a:rPr lang="ja-JP" altLang="en-US" sz="2200" dirty="0"/>
              <a:t>クエリでアドホックに分析できる</a:t>
            </a:r>
          </a:p>
          <a:p>
            <a:r>
              <a:rPr lang="en-US" altLang="ja-JP" sz="2200" dirty="0"/>
              <a:t>SQL </a:t>
            </a:r>
            <a:r>
              <a:rPr lang="ja-JP" altLang="en-US" sz="2200" dirty="0"/>
              <a:t>の結果を可視化・ダッシュボード化できる</a:t>
            </a:r>
          </a:p>
          <a:p>
            <a:r>
              <a:rPr lang="ja-JP" altLang="en-US" sz="2200" dirty="0"/>
              <a:t>ダッシュボードへのクエリ パラメータ設定 </a:t>
            </a:r>
            <a:r>
              <a:rPr lang="en-US" altLang="ja-JP" sz="2200" dirty="0"/>
              <a:t>(</a:t>
            </a:r>
            <a:r>
              <a:rPr lang="ja-JP" altLang="en-US" sz="2200" dirty="0"/>
              <a:t>各種フィルターやタイム トラベル</a:t>
            </a:r>
            <a:r>
              <a:rPr lang="en-US" altLang="ja-JP" sz="2200" dirty="0"/>
              <a:t>)</a:t>
            </a:r>
            <a:r>
              <a:rPr lang="ja-JP" altLang="en-US" sz="2200" dirty="0"/>
              <a:t>、アラート設定ができる</a:t>
            </a:r>
          </a:p>
        </p:txBody>
      </p:sp>
      <p:pic>
        <p:nvPicPr>
          <p:cNvPr id="9" name="図 8">
            <a:extLst>
              <a:ext uri="{FF2B5EF4-FFF2-40B4-BE49-F238E27FC236}">
                <a16:creationId xmlns:a16="http://schemas.microsoft.com/office/drawing/2014/main" id="{D503FB0F-84CD-2408-A5C0-7988DA873D31}"/>
              </a:ext>
            </a:extLst>
          </p:cNvPr>
          <p:cNvPicPr>
            <a:picLocks noChangeAspect="1"/>
          </p:cNvPicPr>
          <p:nvPr/>
        </p:nvPicPr>
        <p:blipFill>
          <a:blip r:embed="rId2"/>
          <a:stretch>
            <a:fillRect/>
          </a:stretch>
        </p:blipFill>
        <p:spPr>
          <a:xfrm>
            <a:off x="588263" y="2340832"/>
            <a:ext cx="5760567" cy="3995825"/>
          </a:xfrm>
          <a:prstGeom prst="rect">
            <a:avLst/>
          </a:prstGeom>
          <a:ln>
            <a:noFill/>
          </a:ln>
          <a:effectLst>
            <a:outerShdw blurRad="292100" dist="139700" dir="2700000" algn="tl" rotWithShape="0">
              <a:srgbClr val="333333">
                <a:alpha val="65000"/>
              </a:srgbClr>
            </a:outerShdw>
          </a:effectLst>
        </p:spPr>
      </p:pic>
      <p:pic>
        <p:nvPicPr>
          <p:cNvPr id="13" name="図 12">
            <a:extLst>
              <a:ext uri="{FF2B5EF4-FFF2-40B4-BE49-F238E27FC236}">
                <a16:creationId xmlns:a16="http://schemas.microsoft.com/office/drawing/2014/main" id="{BC45626A-CC8A-1E4E-B1AB-18BF3D266FBA}"/>
              </a:ext>
            </a:extLst>
          </p:cNvPr>
          <p:cNvPicPr>
            <a:picLocks noChangeAspect="1"/>
          </p:cNvPicPr>
          <p:nvPr/>
        </p:nvPicPr>
        <p:blipFill>
          <a:blip r:embed="rId3"/>
          <a:stretch>
            <a:fillRect/>
          </a:stretch>
        </p:blipFill>
        <p:spPr>
          <a:xfrm>
            <a:off x="6688457" y="2340832"/>
            <a:ext cx="4915280" cy="3995825"/>
          </a:xfrm>
          <a:prstGeom prst="rect">
            <a:avLst/>
          </a:prstGeom>
          <a:no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640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451E438-A933-5171-54E7-6D8E47B00995}"/>
              </a:ext>
            </a:extLst>
          </p:cNvPr>
          <p:cNvSpPr>
            <a:spLocks noGrp="1"/>
          </p:cNvSpPr>
          <p:nvPr>
            <p:ph type="title"/>
          </p:nvPr>
        </p:nvSpPr>
        <p:spPr/>
        <p:txBody>
          <a:bodyPr/>
          <a:lstStyle/>
          <a:p>
            <a:pPr algn="ctr"/>
            <a:r>
              <a:rPr kumimoji="1" lang="en-US" altLang="ja-JP"/>
              <a:t>Azure Synapse Analytics</a:t>
            </a:r>
            <a:endParaRPr kumimoji="1" lang="ja-JP" altLang="en-US"/>
          </a:p>
        </p:txBody>
      </p:sp>
      <p:sp>
        <p:nvSpPr>
          <p:cNvPr id="4" name="テキスト ボックス 3">
            <a:extLst>
              <a:ext uri="{FF2B5EF4-FFF2-40B4-BE49-F238E27FC236}">
                <a16:creationId xmlns:a16="http://schemas.microsoft.com/office/drawing/2014/main" id="{779D8F1B-C9F6-6067-0FCB-E17463654B61}"/>
              </a:ext>
            </a:extLst>
          </p:cNvPr>
          <p:cNvSpPr txBox="1"/>
          <p:nvPr/>
        </p:nvSpPr>
        <p:spPr>
          <a:xfrm>
            <a:off x="1934604" y="1062715"/>
            <a:ext cx="8322792" cy="369332"/>
          </a:xfrm>
          <a:prstGeom prst="rect">
            <a:avLst/>
          </a:prstGeom>
          <a:noFill/>
        </p:spPr>
        <p:txBody>
          <a:bodyPr wrap="none" lIns="0" tIns="0" rIns="0" bIns="0" rtlCol="0">
            <a:spAutoFit/>
          </a:bodyPr>
          <a:lstStyle/>
          <a:p>
            <a:pPr algn="ctr"/>
            <a:r>
              <a:rPr kumimoji="1" lang="ja-JP" altLang="en-US" sz="2400" dirty="0">
                <a:solidFill>
                  <a:schemeClr val="accent3"/>
                </a:solidFill>
              </a:rPr>
              <a:t>エンドツーエンドの分析のための統合クラウド ネイティブ プラットフォーム</a:t>
            </a:r>
          </a:p>
        </p:txBody>
      </p:sp>
      <p:sp>
        <p:nvSpPr>
          <p:cNvPr id="5" name="Rectangle 122">
            <a:extLst>
              <a:ext uri="{FF2B5EF4-FFF2-40B4-BE49-F238E27FC236}">
                <a16:creationId xmlns:a16="http://schemas.microsoft.com/office/drawing/2014/main" id="{7AF068DB-006D-C99C-C0DE-74CA033E82B1}"/>
              </a:ext>
              <a:ext uri="{C183D7F6-B498-43B3-948B-1728B52AA6E4}">
                <adec:decorative xmlns:adec="http://schemas.microsoft.com/office/drawing/2017/decorative" val="1"/>
              </a:ext>
            </a:extLst>
          </p:cNvPr>
          <p:cNvSpPr/>
          <p:nvPr/>
        </p:nvSpPr>
        <p:spPr bwMode="auto">
          <a:xfrm>
            <a:off x="2676000" y="2183429"/>
            <a:ext cx="6840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Synapse Studio</a:t>
            </a:r>
          </a:p>
        </p:txBody>
      </p:sp>
      <p:sp>
        <p:nvSpPr>
          <p:cNvPr id="7" name="Rectangle 131">
            <a:extLst>
              <a:ext uri="{FF2B5EF4-FFF2-40B4-BE49-F238E27FC236}">
                <a16:creationId xmlns:a16="http://schemas.microsoft.com/office/drawing/2014/main" id="{877E47F5-1333-8977-CF46-4977C0BC43B3}"/>
              </a:ext>
              <a:ext uri="{C183D7F6-B498-43B3-948B-1728B52AA6E4}">
                <adec:decorative xmlns:adec="http://schemas.microsoft.com/office/drawing/2017/decorative" val="1"/>
              </a:ext>
            </a:extLst>
          </p:cNvPr>
          <p:cNvSpPr/>
          <p:nvPr/>
        </p:nvSpPr>
        <p:spPr bwMode="auto">
          <a:xfrm>
            <a:off x="2676000" y="3495852"/>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専用 </a:t>
            </a: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SQL</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8" name="Rectangle 133">
            <a:extLst>
              <a:ext uri="{FF2B5EF4-FFF2-40B4-BE49-F238E27FC236}">
                <a16:creationId xmlns:a16="http://schemas.microsoft.com/office/drawing/2014/main" id="{D7793C20-9B6D-2F92-AD27-DC3DCB6E0529}"/>
              </a:ext>
              <a:ext uri="{C183D7F6-B498-43B3-948B-1728B52AA6E4}">
                <adec:decorative xmlns:adec="http://schemas.microsoft.com/office/drawing/2017/decorative" val="1"/>
              </a:ext>
            </a:extLst>
          </p:cNvPr>
          <p:cNvSpPr/>
          <p:nvPr/>
        </p:nvSpPr>
        <p:spPr bwMode="auto">
          <a:xfrm>
            <a:off x="7860000" y="3495852"/>
            <a:ext cx="1656000"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Data Explorer</a:t>
            </a:r>
          </a:p>
        </p:txBody>
      </p:sp>
      <p:grpSp>
        <p:nvGrpSpPr>
          <p:cNvPr id="9" name="グループ化 8">
            <a:extLst>
              <a:ext uri="{FF2B5EF4-FFF2-40B4-BE49-F238E27FC236}">
                <a16:creationId xmlns:a16="http://schemas.microsoft.com/office/drawing/2014/main" id="{51760185-7ADC-593C-60F4-9E201C0273F7}"/>
              </a:ext>
            </a:extLst>
          </p:cNvPr>
          <p:cNvGrpSpPr/>
          <p:nvPr/>
        </p:nvGrpSpPr>
        <p:grpSpPr>
          <a:xfrm>
            <a:off x="6132000" y="3495852"/>
            <a:ext cx="1656000" cy="432159"/>
            <a:chOff x="5949985" y="3767365"/>
            <a:chExt cx="1656000" cy="432159"/>
          </a:xfrm>
        </p:grpSpPr>
        <p:sp>
          <p:nvSpPr>
            <p:cNvPr id="11" name="Rectangle 132">
              <a:extLst>
                <a:ext uri="{FF2B5EF4-FFF2-40B4-BE49-F238E27FC236}">
                  <a16:creationId xmlns:a16="http://schemas.microsoft.com/office/drawing/2014/main" id="{1A329BF8-C26E-1EA5-740B-58C5D5B8C9CB}"/>
                </a:ext>
                <a:ext uri="{C183D7F6-B498-43B3-948B-1728B52AA6E4}">
                  <adec:decorative xmlns:adec="http://schemas.microsoft.com/office/drawing/2017/decorative" val="1"/>
                </a:ext>
              </a:extLst>
            </p:cNvPr>
            <p:cNvSpPr/>
            <p:nvPr/>
          </p:nvSpPr>
          <p:spPr bwMode="auto">
            <a:xfrm>
              <a:off x="5949985" y="3767365"/>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12" name="Picture 4">
              <a:extLst>
                <a:ext uri="{FF2B5EF4-FFF2-40B4-BE49-F238E27FC236}">
                  <a16:creationId xmlns:a16="http://schemas.microsoft.com/office/drawing/2014/main" id="{A25E2010-B133-7EA2-DD56-19113562FAE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794" y="3815360"/>
              <a:ext cx="888381" cy="336167"/>
            </a:xfrm>
            <a:prstGeom prst="rect">
              <a:avLst/>
            </a:prstGeom>
          </p:spPr>
        </p:pic>
      </p:grpSp>
      <p:sp>
        <p:nvSpPr>
          <p:cNvPr id="10" name="Rectangle 131">
            <a:extLst>
              <a:ext uri="{FF2B5EF4-FFF2-40B4-BE49-F238E27FC236}">
                <a16:creationId xmlns:a16="http://schemas.microsoft.com/office/drawing/2014/main" id="{6D110F1B-3B73-FE77-B02C-BA7755F00075}"/>
              </a:ext>
              <a:ext uri="{C183D7F6-B498-43B3-948B-1728B52AA6E4}">
                <adec:decorative xmlns:adec="http://schemas.microsoft.com/office/drawing/2017/decorative" val="1"/>
              </a:ext>
            </a:extLst>
          </p:cNvPr>
          <p:cNvSpPr/>
          <p:nvPr/>
        </p:nvSpPr>
        <p:spPr bwMode="auto">
          <a:xfrm>
            <a:off x="4404000" y="3495852"/>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サーバーレス </a:t>
            </a: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SQL</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3" name="テキスト ボックス 12">
            <a:extLst>
              <a:ext uri="{FF2B5EF4-FFF2-40B4-BE49-F238E27FC236}">
                <a16:creationId xmlns:a16="http://schemas.microsoft.com/office/drawing/2014/main" id="{DCE90945-3C7D-17C8-8579-072F225D3861}"/>
              </a:ext>
            </a:extLst>
          </p:cNvPr>
          <p:cNvSpPr txBox="1"/>
          <p:nvPr/>
        </p:nvSpPr>
        <p:spPr>
          <a:xfrm>
            <a:off x="5045232" y="1818087"/>
            <a:ext cx="2101536" cy="307777"/>
          </a:xfrm>
          <a:prstGeom prst="rect">
            <a:avLst/>
          </a:prstGeom>
          <a:noFill/>
        </p:spPr>
        <p:txBody>
          <a:bodyPr wrap="none" lIns="0" tIns="0" rIns="0" bIns="0" rtlCol="0">
            <a:spAutoFit/>
          </a:bodyPr>
          <a:lstStyle/>
          <a:p>
            <a:pPr algn="ctr"/>
            <a:r>
              <a:rPr kumimoji="1" lang="ja-JP" altLang="en-US" sz="2000">
                <a:latin typeface="Segoe UI Semibold" panose="020B0702040204020203" pitchFamily="34" charset="0"/>
                <a:ea typeface="Yu Gothic UI Semibold" panose="020B0700000000000000" pitchFamily="50" charset="-128"/>
              </a:rPr>
              <a:t>統合エクスペリエンス</a:t>
            </a:r>
          </a:p>
        </p:txBody>
      </p:sp>
      <p:sp>
        <p:nvSpPr>
          <p:cNvPr id="14" name="テキスト ボックス 13">
            <a:extLst>
              <a:ext uri="{FF2B5EF4-FFF2-40B4-BE49-F238E27FC236}">
                <a16:creationId xmlns:a16="http://schemas.microsoft.com/office/drawing/2014/main" id="{D3BE4980-9C49-9892-51E9-C513DE301611}"/>
              </a:ext>
            </a:extLst>
          </p:cNvPr>
          <p:cNvSpPr txBox="1"/>
          <p:nvPr/>
        </p:nvSpPr>
        <p:spPr>
          <a:xfrm>
            <a:off x="5357817" y="3132849"/>
            <a:ext cx="1476366" cy="307777"/>
          </a:xfrm>
          <a:prstGeom prst="rect">
            <a:avLst/>
          </a:prstGeom>
          <a:noFill/>
        </p:spPr>
        <p:txBody>
          <a:bodyPr wrap="none" lIns="0" tIns="0" rIns="0" bIns="0" rtlCol="0">
            <a:spAutoFit/>
          </a:bodyPr>
          <a:lstStyle/>
          <a:p>
            <a:pPr algn="ctr"/>
            <a:r>
              <a:rPr kumimoji="1" lang="ja-JP" altLang="en-US" sz="2000">
                <a:latin typeface="Segoe UI Semibold" panose="020B0702040204020203" pitchFamily="34" charset="0"/>
                <a:ea typeface="Yu Gothic UI Semibold" panose="020B0700000000000000" pitchFamily="50" charset="-128"/>
              </a:rPr>
              <a:t>分析ランタイム</a:t>
            </a:r>
          </a:p>
        </p:txBody>
      </p:sp>
      <p:sp>
        <p:nvSpPr>
          <p:cNvPr id="15" name="テキスト ボックス 14">
            <a:extLst>
              <a:ext uri="{FF2B5EF4-FFF2-40B4-BE49-F238E27FC236}">
                <a16:creationId xmlns:a16="http://schemas.microsoft.com/office/drawing/2014/main" id="{8C6C3C0C-B27F-FB3E-9D2E-78444FB08550}"/>
              </a:ext>
            </a:extLst>
          </p:cNvPr>
          <p:cNvSpPr txBox="1"/>
          <p:nvPr/>
        </p:nvSpPr>
        <p:spPr>
          <a:xfrm>
            <a:off x="3844583" y="2678722"/>
            <a:ext cx="4502835" cy="246221"/>
          </a:xfrm>
          <a:prstGeom prst="rect">
            <a:avLst/>
          </a:prstGeom>
          <a:noFill/>
        </p:spPr>
        <p:txBody>
          <a:bodyPr wrap="none" lIns="0" tIns="0" rIns="0" bIns="0" rtlCol="0">
            <a:spAutoFit/>
          </a:bodyPr>
          <a:lstStyle/>
          <a:p>
            <a:pPr algn="ctr"/>
            <a:r>
              <a:rPr kumimoji="1" lang="ja-JP" altLang="en-US" sz="1600"/>
              <a:t>オーケストレーション </a:t>
            </a:r>
            <a:r>
              <a:rPr kumimoji="1" lang="en-US" altLang="ja-JP" sz="1600"/>
              <a:t>| </a:t>
            </a:r>
            <a:r>
              <a:rPr kumimoji="1" lang="ja-JP" altLang="en-US" sz="1600"/>
              <a:t>データ統合 </a:t>
            </a:r>
            <a:r>
              <a:rPr kumimoji="1" lang="en-US" altLang="ja-JP" sz="1600"/>
              <a:t>| </a:t>
            </a:r>
            <a:r>
              <a:rPr kumimoji="1" lang="ja-JP" altLang="en-US" sz="1600"/>
              <a:t>管理 </a:t>
            </a:r>
            <a:r>
              <a:rPr kumimoji="1" lang="en-US" altLang="ja-JP" sz="1600"/>
              <a:t>| </a:t>
            </a:r>
            <a:r>
              <a:rPr kumimoji="1" lang="ja-JP" altLang="en-US" sz="1600"/>
              <a:t>監視 </a:t>
            </a:r>
            <a:r>
              <a:rPr kumimoji="1" lang="en-US" altLang="ja-JP" sz="1600"/>
              <a:t>| DevOps</a:t>
            </a:r>
            <a:endParaRPr kumimoji="1" lang="ja-JP" altLang="en-US" sz="1600"/>
          </a:p>
        </p:txBody>
      </p:sp>
      <p:grpSp>
        <p:nvGrpSpPr>
          <p:cNvPr id="25" name="グループ化 24">
            <a:extLst>
              <a:ext uri="{FF2B5EF4-FFF2-40B4-BE49-F238E27FC236}">
                <a16:creationId xmlns:a16="http://schemas.microsoft.com/office/drawing/2014/main" id="{7A5D7339-E927-93C9-B62C-32A918CE5043}"/>
              </a:ext>
            </a:extLst>
          </p:cNvPr>
          <p:cNvGrpSpPr/>
          <p:nvPr/>
        </p:nvGrpSpPr>
        <p:grpSpPr>
          <a:xfrm>
            <a:off x="545202" y="1914836"/>
            <a:ext cx="1463955" cy="2449146"/>
            <a:chOff x="483723" y="1930331"/>
            <a:chExt cx="1463955" cy="2449146"/>
          </a:xfrm>
        </p:grpSpPr>
        <p:sp>
          <p:nvSpPr>
            <p:cNvPr id="26" name="TextBox 67">
              <a:extLst>
                <a:ext uri="{FF2B5EF4-FFF2-40B4-BE49-F238E27FC236}">
                  <a16:creationId xmlns:a16="http://schemas.microsoft.com/office/drawing/2014/main" id="{EF46BE5A-F1A8-50BA-4A66-963B5FBB4915}"/>
                </a:ext>
                <a:ext uri="{C183D7F6-B498-43B3-948B-1728B52AA6E4}">
                  <adec:decorative xmlns:adec="http://schemas.microsoft.com/office/drawing/2017/decorative" val="1"/>
                </a:ext>
              </a:extLst>
            </p:cNvPr>
            <p:cNvSpPr txBox="1"/>
            <p:nvPr/>
          </p:nvSpPr>
          <p:spPr>
            <a:xfrm>
              <a:off x="743409" y="1980091"/>
              <a:ext cx="783869"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オンプレミス</a:t>
              </a:r>
              <a:endParaRPr kumimoji="0" lang="en-US" sz="1400" b="0" i="0" u="none" strike="noStrike" kern="1200" cap="none" spc="0" normalizeH="0" baseline="0" noProof="0">
                <a:ln>
                  <a:noFill/>
                </a:ln>
                <a:effectLst/>
                <a:uLnTx/>
                <a:uFillTx/>
                <a:latin typeface="Segoe UI"/>
                <a:ea typeface="+mn-ea"/>
                <a:cs typeface="+mn-cs"/>
              </a:endParaRPr>
            </a:p>
          </p:txBody>
        </p:sp>
        <p:sp>
          <p:nvSpPr>
            <p:cNvPr id="27" name="TextBox 69">
              <a:extLst>
                <a:ext uri="{FF2B5EF4-FFF2-40B4-BE49-F238E27FC236}">
                  <a16:creationId xmlns:a16="http://schemas.microsoft.com/office/drawing/2014/main" id="{96511A74-1519-CC7F-B3CB-52D70BABE55D}"/>
                </a:ext>
                <a:ext uri="{C183D7F6-B498-43B3-948B-1728B52AA6E4}">
                  <adec:decorative xmlns:adec="http://schemas.microsoft.com/office/drawing/2017/decorative" val="1"/>
                </a:ext>
              </a:extLst>
            </p:cNvPr>
            <p:cNvSpPr txBox="1"/>
            <p:nvPr/>
          </p:nvSpPr>
          <p:spPr>
            <a:xfrm>
              <a:off x="568681" y="2705927"/>
              <a:ext cx="958597"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クラウド データ</a:t>
              </a:r>
              <a:endParaRPr kumimoji="0" lang="en-US" sz="1400" b="0" i="0" u="none" strike="noStrike" kern="1200" cap="none" spc="0" normalizeH="0" baseline="0" noProof="0">
                <a:ln>
                  <a:noFill/>
                </a:ln>
                <a:effectLst/>
                <a:uLnTx/>
                <a:uFillTx/>
                <a:latin typeface="Segoe UI"/>
                <a:ea typeface="+mn-ea"/>
                <a:cs typeface="+mn-cs"/>
              </a:endParaRPr>
            </a:p>
          </p:txBody>
        </p:sp>
        <p:sp>
          <p:nvSpPr>
            <p:cNvPr id="28" name="TextBox 71">
              <a:extLst>
                <a:ext uri="{FF2B5EF4-FFF2-40B4-BE49-F238E27FC236}">
                  <a16:creationId xmlns:a16="http://schemas.microsoft.com/office/drawing/2014/main" id="{941FAB7B-18B7-8071-6E6F-A6D9592F3A82}"/>
                </a:ext>
                <a:ext uri="{C183D7F6-B498-43B3-948B-1728B52AA6E4}">
                  <adec:decorative xmlns:adec="http://schemas.microsoft.com/office/drawing/2017/decorative" val="1"/>
                </a:ext>
              </a:extLst>
            </p:cNvPr>
            <p:cNvSpPr txBox="1"/>
            <p:nvPr/>
          </p:nvSpPr>
          <p:spPr>
            <a:xfrm>
              <a:off x="483723" y="3403625"/>
              <a:ext cx="1043555"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アプリケーション</a:t>
              </a:r>
              <a:endParaRPr kumimoji="0" lang="en-US" sz="1400" b="0" i="0" u="none" strike="noStrike" kern="1200" cap="none" spc="0" normalizeH="0" baseline="0" noProof="0">
                <a:ln>
                  <a:noFill/>
                </a:ln>
                <a:effectLst/>
                <a:uLnTx/>
                <a:uFillTx/>
                <a:latin typeface="Segoe UI"/>
                <a:ea typeface="+mn-ea"/>
                <a:cs typeface="+mn-cs"/>
              </a:endParaRPr>
            </a:p>
          </p:txBody>
        </p:sp>
        <p:sp>
          <p:nvSpPr>
            <p:cNvPr id="29" name="TextBox 73">
              <a:extLst>
                <a:ext uri="{FF2B5EF4-FFF2-40B4-BE49-F238E27FC236}">
                  <a16:creationId xmlns:a16="http://schemas.microsoft.com/office/drawing/2014/main" id="{349CCE3D-2783-797E-1BD6-E48580E0FEB4}"/>
                </a:ext>
                <a:ext uri="{C183D7F6-B498-43B3-948B-1728B52AA6E4}">
                  <adec:decorative xmlns:adec="http://schemas.microsoft.com/office/drawing/2017/decorative" val="1"/>
                </a:ext>
              </a:extLst>
            </p:cNvPr>
            <p:cNvSpPr txBox="1"/>
            <p:nvPr/>
          </p:nvSpPr>
          <p:spPr>
            <a:xfrm>
              <a:off x="677686" y="3948590"/>
              <a:ext cx="849592"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IoT </a:t>
              </a:r>
              <a:r>
                <a:rPr kumimoji="0" lang="ja-JP" altLang="en-US" sz="1400" b="0" i="0" u="none" strike="noStrike" kern="1200" cap="none" spc="0" normalizeH="0" baseline="0" noProof="0">
                  <a:ln>
                    <a:noFill/>
                  </a:ln>
                  <a:effectLst/>
                  <a:uLnTx/>
                  <a:uFillTx/>
                  <a:latin typeface="Segoe UI"/>
                  <a:ea typeface="+mn-ea"/>
                  <a:cs typeface="+mn-cs"/>
                </a:rPr>
                <a:t>デバイス</a:t>
              </a:r>
              <a:endParaRPr kumimoji="0" lang="en-US" altLang="ja-JP" sz="1400" b="0" i="0" u="none" strike="noStrike" kern="1200" cap="none" spc="0" normalizeH="0" baseline="0" noProof="0">
                <a:ln>
                  <a:noFill/>
                </a:ln>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400">
                  <a:latin typeface="Segoe UI"/>
                </a:rPr>
                <a:t>テレメトリー</a:t>
              </a:r>
              <a:endParaRPr kumimoji="0" lang="en-US" sz="1400" b="0" i="0" u="none" strike="noStrike" kern="1200" cap="none" spc="0" normalizeH="0" baseline="0" noProof="0">
                <a:ln>
                  <a:noFill/>
                </a:ln>
                <a:effectLst/>
                <a:uLnTx/>
                <a:uFillTx/>
                <a:latin typeface="Segoe UI"/>
                <a:ea typeface="+mn-ea"/>
                <a:cs typeface="+mn-cs"/>
              </a:endParaRPr>
            </a:p>
          </p:txBody>
        </p:sp>
        <p:sp>
          <p:nvSpPr>
            <p:cNvPr id="30" name="server">
              <a:extLst>
                <a:ext uri="{FF2B5EF4-FFF2-40B4-BE49-F238E27FC236}">
                  <a16:creationId xmlns:a16="http://schemas.microsoft.com/office/drawing/2014/main" id="{011F98D2-9DF9-BE9E-9CAF-7CCE090F8B98}"/>
                </a:ext>
                <a:ext uri="{C183D7F6-B498-43B3-948B-1728B52AA6E4}">
                  <adec:decorative xmlns:adec="http://schemas.microsoft.com/office/drawing/2017/decorative" val="1"/>
                </a:ext>
              </a:extLst>
            </p:cNvPr>
            <p:cNvSpPr>
              <a:spLocks noChangeAspect="1" noEditPoints="1"/>
            </p:cNvSpPr>
            <p:nvPr/>
          </p:nvSpPr>
          <p:spPr bwMode="auto">
            <a:xfrm>
              <a:off x="1687475" y="1930331"/>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31" name="cloud_2">
              <a:extLst>
                <a:ext uri="{FF2B5EF4-FFF2-40B4-BE49-F238E27FC236}">
                  <a16:creationId xmlns:a16="http://schemas.microsoft.com/office/drawing/2014/main" id="{99892FA9-D38F-149B-F24D-449E3A178E91}"/>
                </a:ext>
                <a:ext uri="{C183D7F6-B498-43B3-948B-1728B52AA6E4}">
                  <adec:decorative xmlns:adec="http://schemas.microsoft.com/office/drawing/2017/decorative" val="1"/>
                </a:ext>
              </a:extLst>
            </p:cNvPr>
            <p:cNvSpPr>
              <a:spLocks noChangeAspect="1" noEditPoints="1"/>
            </p:cNvSpPr>
            <p:nvPr/>
          </p:nvSpPr>
          <p:spPr bwMode="auto">
            <a:xfrm>
              <a:off x="1592562" y="2711185"/>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Browser_3">
              <a:extLst>
                <a:ext uri="{FF2B5EF4-FFF2-40B4-BE49-F238E27FC236}">
                  <a16:creationId xmlns:a16="http://schemas.microsoft.com/office/drawing/2014/main" id="{9DA2381C-E0C2-ADA2-4FFC-4D17F9E7286D}"/>
                </a:ext>
                <a:ext uri="{C183D7F6-B498-43B3-948B-1728B52AA6E4}">
                  <adec:decorative xmlns:adec="http://schemas.microsoft.com/office/drawing/2017/decorative" val="1"/>
                </a:ext>
              </a:extLst>
            </p:cNvPr>
            <p:cNvSpPr>
              <a:spLocks noChangeAspect="1" noEditPoints="1"/>
            </p:cNvSpPr>
            <p:nvPr/>
          </p:nvSpPr>
          <p:spPr bwMode="auto">
            <a:xfrm>
              <a:off x="1658321" y="3382003"/>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3" name="camera_4">
              <a:extLst>
                <a:ext uri="{FF2B5EF4-FFF2-40B4-BE49-F238E27FC236}">
                  <a16:creationId xmlns:a16="http://schemas.microsoft.com/office/drawing/2014/main" id="{E031D405-DB80-8CED-84D9-25773B9BE107}"/>
                </a:ext>
                <a:ext uri="{C183D7F6-B498-43B3-948B-1728B52AA6E4}">
                  <adec:decorative xmlns:adec="http://schemas.microsoft.com/office/drawing/2017/decorative" val="1"/>
                </a:ext>
              </a:extLst>
            </p:cNvPr>
            <p:cNvSpPr>
              <a:spLocks noChangeAspect="1" noEditPoints="1"/>
            </p:cNvSpPr>
            <p:nvPr/>
          </p:nvSpPr>
          <p:spPr bwMode="auto">
            <a:xfrm>
              <a:off x="1636552" y="4054448"/>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grpSp>
        <p:nvGrpSpPr>
          <p:cNvPr id="43" name="グループ化 42">
            <a:extLst>
              <a:ext uri="{FF2B5EF4-FFF2-40B4-BE49-F238E27FC236}">
                <a16:creationId xmlns:a16="http://schemas.microsoft.com/office/drawing/2014/main" id="{262B7D4F-5A11-9760-D001-AEFC55BC9A8F}"/>
              </a:ext>
            </a:extLst>
          </p:cNvPr>
          <p:cNvGrpSpPr/>
          <p:nvPr/>
        </p:nvGrpSpPr>
        <p:grpSpPr>
          <a:xfrm>
            <a:off x="2209599" y="2777246"/>
            <a:ext cx="235346" cy="718606"/>
            <a:chOff x="6515809" y="4669489"/>
            <a:chExt cx="235346" cy="718606"/>
          </a:xfrm>
        </p:grpSpPr>
        <p:sp>
          <p:nvSpPr>
            <p:cNvPr id="44" name="arrow_25">
              <a:extLst>
                <a:ext uri="{FF2B5EF4-FFF2-40B4-BE49-F238E27FC236}">
                  <a16:creationId xmlns:a16="http://schemas.microsoft.com/office/drawing/2014/main" id="{801B874A-1430-5452-EBD6-C37B4B5E2912}"/>
                </a:ext>
                <a:ext uri="{C183D7F6-B498-43B3-948B-1728B52AA6E4}">
                  <adec:decorative xmlns:adec="http://schemas.microsoft.com/office/drawing/2017/decorative" val="1"/>
                </a:ext>
              </a:extLst>
            </p:cNvPr>
            <p:cNvSpPr>
              <a:spLocks noChangeAspect="1" noEditPoints="1"/>
            </p:cNvSpPr>
            <p:nvPr/>
          </p:nvSpPr>
          <p:spPr bwMode="auto">
            <a:xfrm>
              <a:off x="6515809" y="5129370"/>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arrow_25">
              <a:extLst>
                <a:ext uri="{FF2B5EF4-FFF2-40B4-BE49-F238E27FC236}">
                  <a16:creationId xmlns:a16="http://schemas.microsoft.com/office/drawing/2014/main" id="{68427BF6-B5C2-DB2F-6A27-3D3EADCA6492}"/>
                </a:ext>
                <a:ext uri="{C183D7F6-B498-43B3-948B-1728B52AA6E4}">
                  <adec:decorative xmlns:adec="http://schemas.microsoft.com/office/drawing/2017/decorative" val="1"/>
                </a:ext>
              </a:extLst>
            </p:cNvPr>
            <p:cNvSpPr>
              <a:spLocks noChangeAspect="1" noEditPoints="1"/>
            </p:cNvSpPr>
            <p:nvPr/>
          </p:nvSpPr>
          <p:spPr bwMode="auto">
            <a:xfrm flipV="1">
              <a:off x="6515809" y="46694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arrow_16">
            <a:extLst>
              <a:ext uri="{FF2B5EF4-FFF2-40B4-BE49-F238E27FC236}">
                <a16:creationId xmlns:a16="http://schemas.microsoft.com/office/drawing/2014/main" id="{F3099303-7A3E-91FA-CEAF-92BEBC1DB18E}"/>
              </a:ext>
              <a:ext uri="{C183D7F6-B498-43B3-948B-1728B52AA6E4}">
                <adec:decorative xmlns:adec="http://schemas.microsoft.com/office/drawing/2017/decorative" val="1"/>
              </a:ext>
            </a:extLst>
          </p:cNvPr>
          <p:cNvSpPr>
            <a:spLocks noChangeAspect="1" noEditPoints="1"/>
          </p:cNvSpPr>
          <p:nvPr/>
        </p:nvSpPr>
        <p:spPr bwMode="auto">
          <a:xfrm>
            <a:off x="9546942" y="2947757"/>
            <a:ext cx="368032"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101" name="Graphic 24">
            <a:extLst>
              <a:ext uri="{FF2B5EF4-FFF2-40B4-BE49-F238E27FC236}">
                <a16:creationId xmlns:a16="http://schemas.microsoft.com/office/drawing/2014/main" id="{4A7D3EBD-02D3-65CC-A9D4-7E118DC9A9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56000" y="410199"/>
            <a:ext cx="648000" cy="648000"/>
          </a:xfrm>
          <a:prstGeom prst="rect">
            <a:avLst/>
          </a:prstGeom>
        </p:spPr>
      </p:pic>
      <p:sp>
        <p:nvSpPr>
          <p:cNvPr id="6" name="Rectangle 131">
            <a:extLst>
              <a:ext uri="{FF2B5EF4-FFF2-40B4-BE49-F238E27FC236}">
                <a16:creationId xmlns:a16="http://schemas.microsoft.com/office/drawing/2014/main" id="{46044983-A33F-ED80-6B96-828FFE9AE99E}"/>
              </a:ext>
              <a:ext uri="{C183D7F6-B498-43B3-948B-1728B52AA6E4}">
                <adec:decorative xmlns:adec="http://schemas.microsoft.com/office/drawing/2017/decorative" val="1"/>
              </a:ext>
            </a:extLst>
          </p:cNvPr>
          <p:cNvSpPr/>
          <p:nvPr/>
        </p:nvSpPr>
        <p:spPr bwMode="auto">
          <a:xfrm>
            <a:off x="3432000" y="5152200"/>
            <a:ext cx="5400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Azure Data Lake Storage Gen2</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8" name="テキスト ボックス 17">
            <a:extLst>
              <a:ext uri="{FF2B5EF4-FFF2-40B4-BE49-F238E27FC236}">
                <a16:creationId xmlns:a16="http://schemas.microsoft.com/office/drawing/2014/main" id="{6445AF2E-0556-A371-5155-83D4CEAA2BE4}"/>
              </a:ext>
            </a:extLst>
          </p:cNvPr>
          <p:cNvSpPr txBox="1"/>
          <p:nvPr/>
        </p:nvSpPr>
        <p:spPr>
          <a:xfrm>
            <a:off x="2777839" y="4033622"/>
            <a:ext cx="1452321" cy="246221"/>
          </a:xfrm>
          <a:prstGeom prst="rect">
            <a:avLst/>
          </a:prstGeom>
          <a:noFill/>
        </p:spPr>
        <p:txBody>
          <a:bodyPr wrap="none" lIns="0" tIns="0" rIns="0" bIns="0" rtlCol="0">
            <a:spAutoFit/>
          </a:bodyPr>
          <a:lstStyle/>
          <a:p>
            <a:pPr algn="ctr"/>
            <a:r>
              <a:rPr kumimoji="1" lang="ja-JP" altLang="en-US" sz="1600"/>
              <a:t>データ ウェアハウス</a:t>
            </a:r>
          </a:p>
        </p:txBody>
      </p:sp>
      <p:sp>
        <p:nvSpPr>
          <p:cNvPr id="19" name="テキスト ボックス 18">
            <a:extLst>
              <a:ext uri="{FF2B5EF4-FFF2-40B4-BE49-F238E27FC236}">
                <a16:creationId xmlns:a16="http://schemas.microsoft.com/office/drawing/2014/main" id="{2D1BB2E6-93CD-BCF3-7F2D-4ACE960A5BF5}"/>
              </a:ext>
            </a:extLst>
          </p:cNvPr>
          <p:cNvSpPr txBox="1"/>
          <p:nvPr/>
        </p:nvSpPr>
        <p:spPr>
          <a:xfrm>
            <a:off x="4631675" y="4033622"/>
            <a:ext cx="1200650" cy="492443"/>
          </a:xfrm>
          <a:prstGeom prst="rect">
            <a:avLst/>
          </a:prstGeom>
          <a:noFill/>
        </p:spPr>
        <p:txBody>
          <a:bodyPr wrap="none" lIns="0" tIns="0" rIns="0" bIns="0" rtlCol="0">
            <a:spAutoFit/>
          </a:bodyPr>
          <a:lstStyle/>
          <a:p>
            <a:pPr algn="ctr"/>
            <a:r>
              <a:rPr kumimoji="1" lang="ja-JP" altLang="en-US" sz="1600"/>
              <a:t>データ レイクの</a:t>
            </a:r>
            <a:endParaRPr kumimoji="1" lang="en-US" altLang="ja-JP" sz="1600"/>
          </a:p>
          <a:p>
            <a:pPr algn="ctr"/>
            <a:r>
              <a:rPr kumimoji="1" lang="ja-JP" altLang="en-US" sz="1600"/>
              <a:t>探索的な分析</a:t>
            </a:r>
          </a:p>
        </p:txBody>
      </p:sp>
      <p:sp>
        <p:nvSpPr>
          <p:cNvPr id="20" name="テキスト ボックス 19">
            <a:extLst>
              <a:ext uri="{FF2B5EF4-FFF2-40B4-BE49-F238E27FC236}">
                <a16:creationId xmlns:a16="http://schemas.microsoft.com/office/drawing/2014/main" id="{A6F35860-27A3-432C-6322-6C14517AF5DD}"/>
              </a:ext>
            </a:extLst>
          </p:cNvPr>
          <p:cNvSpPr txBox="1"/>
          <p:nvPr/>
        </p:nvSpPr>
        <p:spPr>
          <a:xfrm>
            <a:off x="6085565" y="4033622"/>
            <a:ext cx="1748876" cy="492443"/>
          </a:xfrm>
          <a:prstGeom prst="rect">
            <a:avLst/>
          </a:prstGeom>
          <a:noFill/>
        </p:spPr>
        <p:txBody>
          <a:bodyPr wrap="none" lIns="0" tIns="0" rIns="0" bIns="0" rtlCol="0">
            <a:spAutoFit/>
          </a:bodyPr>
          <a:lstStyle/>
          <a:p>
            <a:pPr algn="ctr"/>
            <a:r>
              <a:rPr kumimoji="1" lang="ja-JP" altLang="en-US" sz="1600"/>
              <a:t>データ エンジニアリング</a:t>
            </a:r>
            <a:endParaRPr kumimoji="1" lang="en-US" altLang="ja-JP" sz="1600"/>
          </a:p>
          <a:p>
            <a:pPr algn="ctr"/>
            <a:r>
              <a:rPr kumimoji="1" lang="ja-JP" altLang="en-US" sz="1600"/>
              <a:t>機械学習</a:t>
            </a:r>
            <a:endParaRPr kumimoji="1" lang="en-US" altLang="ja-JP" sz="1600"/>
          </a:p>
        </p:txBody>
      </p:sp>
      <p:sp>
        <p:nvSpPr>
          <p:cNvPr id="21" name="テキスト ボックス 20">
            <a:extLst>
              <a:ext uri="{FF2B5EF4-FFF2-40B4-BE49-F238E27FC236}">
                <a16:creationId xmlns:a16="http://schemas.microsoft.com/office/drawing/2014/main" id="{91A7686F-7099-AC09-3DAC-5A1825D4FFD4}"/>
              </a:ext>
            </a:extLst>
          </p:cNvPr>
          <p:cNvSpPr txBox="1"/>
          <p:nvPr/>
        </p:nvSpPr>
        <p:spPr>
          <a:xfrm>
            <a:off x="8021151" y="4033622"/>
            <a:ext cx="1333698" cy="246221"/>
          </a:xfrm>
          <a:prstGeom prst="rect">
            <a:avLst/>
          </a:prstGeom>
          <a:noFill/>
        </p:spPr>
        <p:txBody>
          <a:bodyPr wrap="none" lIns="0" tIns="0" rIns="0" bIns="0" rtlCol="0">
            <a:spAutoFit/>
          </a:bodyPr>
          <a:lstStyle/>
          <a:p>
            <a:pPr algn="ctr"/>
            <a:r>
              <a:rPr kumimoji="1" lang="ja-JP" altLang="en-US" sz="1600"/>
              <a:t>ログ </a:t>
            </a:r>
            <a:r>
              <a:rPr kumimoji="1" lang="en-US" altLang="ja-JP" sz="1600"/>
              <a:t>&amp; IoT </a:t>
            </a:r>
            <a:r>
              <a:rPr kumimoji="1" lang="ja-JP" altLang="en-US" sz="1600"/>
              <a:t>分析</a:t>
            </a:r>
            <a:endParaRPr kumimoji="1" lang="en-US" altLang="ja-JP" sz="1600"/>
          </a:p>
        </p:txBody>
      </p:sp>
      <p:sp>
        <p:nvSpPr>
          <p:cNvPr id="22" name="テキスト ボックス 21">
            <a:extLst>
              <a:ext uri="{FF2B5EF4-FFF2-40B4-BE49-F238E27FC236}">
                <a16:creationId xmlns:a16="http://schemas.microsoft.com/office/drawing/2014/main" id="{1725253A-371D-E41F-5B2B-EC214783C9A5}"/>
              </a:ext>
            </a:extLst>
          </p:cNvPr>
          <p:cNvSpPr txBox="1"/>
          <p:nvPr/>
        </p:nvSpPr>
        <p:spPr>
          <a:xfrm>
            <a:off x="3497543" y="5650635"/>
            <a:ext cx="5196937" cy="307777"/>
          </a:xfrm>
          <a:prstGeom prst="rect">
            <a:avLst/>
          </a:prstGeom>
          <a:noFill/>
        </p:spPr>
        <p:txBody>
          <a:bodyPr wrap="none" lIns="0" tIns="0" rIns="0" bIns="0" rtlCol="0">
            <a:spAutoFit/>
          </a:bodyPr>
          <a:lstStyle/>
          <a:p>
            <a:pPr algn="ctr"/>
            <a:r>
              <a:rPr kumimoji="1" lang="ja-JP" altLang="en-US" sz="2000" dirty="0">
                <a:latin typeface="Segoe UI Semibold" panose="020B0702040204020203" pitchFamily="34" charset="0"/>
                <a:ea typeface="Yu Gothic UI Semibold" panose="020B0700000000000000" pitchFamily="50" charset="-128"/>
              </a:rPr>
              <a:t>ビッグ データ分析に最適化されたクラウド ストレージ</a:t>
            </a:r>
          </a:p>
        </p:txBody>
      </p:sp>
      <p:sp>
        <p:nvSpPr>
          <p:cNvPr id="23" name="矢印: 上下 22">
            <a:extLst>
              <a:ext uri="{FF2B5EF4-FFF2-40B4-BE49-F238E27FC236}">
                <a16:creationId xmlns:a16="http://schemas.microsoft.com/office/drawing/2014/main" id="{CD814025-D3AB-62BD-3803-B10DED99A562}"/>
              </a:ext>
            </a:extLst>
          </p:cNvPr>
          <p:cNvSpPr/>
          <p:nvPr/>
        </p:nvSpPr>
        <p:spPr bwMode="auto">
          <a:xfrm>
            <a:off x="5898855" y="4498920"/>
            <a:ext cx="390591" cy="587135"/>
          </a:xfrm>
          <a:prstGeom prst="up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err="1">
              <a:solidFill>
                <a:srgbClr val="FFFFFF"/>
              </a:solidFill>
              <a:ea typeface="Segoe UI" pitchFamily="34" charset="0"/>
              <a:cs typeface="Segoe UI" pitchFamily="34" charset="0"/>
            </a:endParaRPr>
          </a:p>
        </p:txBody>
      </p:sp>
      <p:grpSp>
        <p:nvGrpSpPr>
          <p:cNvPr id="53" name="グループ化 52">
            <a:extLst>
              <a:ext uri="{FF2B5EF4-FFF2-40B4-BE49-F238E27FC236}">
                <a16:creationId xmlns:a16="http://schemas.microsoft.com/office/drawing/2014/main" id="{C3B8E75D-D23E-E283-8882-8AECFD4781BB}"/>
              </a:ext>
            </a:extLst>
          </p:cNvPr>
          <p:cNvGrpSpPr/>
          <p:nvPr/>
        </p:nvGrpSpPr>
        <p:grpSpPr>
          <a:xfrm>
            <a:off x="10118953" y="1804121"/>
            <a:ext cx="1794777" cy="2630097"/>
            <a:chOff x="10118953" y="1804121"/>
            <a:chExt cx="1794777" cy="2630097"/>
          </a:xfrm>
        </p:grpSpPr>
        <p:pic>
          <p:nvPicPr>
            <p:cNvPr id="46" name="Picture 115">
              <a:extLst>
                <a:ext uri="{FF2B5EF4-FFF2-40B4-BE49-F238E27FC236}">
                  <a16:creationId xmlns:a16="http://schemas.microsoft.com/office/drawing/2014/main" id="{77B7F547-D94D-7EED-6A2D-AB8277A129CB}"/>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54953" y="3290929"/>
              <a:ext cx="432000" cy="432000"/>
            </a:xfrm>
            <a:prstGeom prst="rect">
              <a:avLst/>
            </a:prstGeom>
          </p:spPr>
        </p:pic>
        <p:sp>
          <p:nvSpPr>
            <p:cNvPr id="35" name="TextBox 67">
              <a:extLst>
                <a:ext uri="{FF2B5EF4-FFF2-40B4-BE49-F238E27FC236}">
                  <a16:creationId xmlns:a16="http://schemas.microsoft.com/office/drawing/2014/main" id="{44E2EE77-ADCD-3B10-F3AE-48828FF8103B}"/>
                </a:ext>
                <a:ext uri="{C183D7F6-B498-43B3-948B-1728B52AA6E4}">
                  <adec:decorative xmlns:adec="http://schemas.microsoft.com/office/drawing/2017/decorative" val="1"/>
                </a:ext>
              </a:extLst>
            </p:cNvPr>
            <p:cNvSpPr txBox="1"/>
            <p:nvPr/>
          </p:nvSpPr>
          <p:spPr>
            <a:xfrm>
              <a:off x="10734689" y="1856875"/>
              <a:ext cx="754245"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Microsoft</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Purview</a:t>
              </a:r>
              <a:endParaRPr kumimoji="0" lang="en-US" sz="1400" b="0" i="0" u="none" strike="noStrike" kern="1200" cap="none" spc="0" normalizeH="0" baseline="0" noProof="0">
                <a:ln>
                  <a:noFill/>
                </a:ln>
                <a:effectLst/>
                <a:uLnTx/>
                <a:uFillTx/>
                <a:latin typeface="Segoe UI"/>
                <a:ea typeface="+mn-ea"/>
                <a:cs typeface="+mn-cs"/>
              </a:endParaRPr>
            </a:p>
          </p:txBody>
        </p:sp>
        <p:sp>
          <p:nvSpPr>
            <p:cNvPr id="36" name="TextBox 69">
              <a:extLst>
                <a:ext uri="{FF2B5EF4-FFF2-40B4-BE49-F238E27FC236}">
                  <a16:creationId xmlns:a16="http://schemas.microsoft.com/office/drawing/2014/main" id="{0067ECB0-F32A-9B61-CA6E-9636AE3838BC}"/>
                </a:ext>
                <a:ext uri="{C183D7F6-B498-43B3-948B-1728B52AA6E4}">
                  <adec:decorative xmlns:adec="http://schemas.microsoft.com/office/drawing/2017/decorative" val="1"/>
                </a:ext>
              </a:extLst>
            </p:cNvPr>
            <p:cNvSpPr txBox="1"/>
            <p:nvPr/>
          </p:nvSpPr>
          <p:spPr>
            <a:xfrm>
              <a:off x="10734689" y="2548949"/>
              <a:ext cx="1179041"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Azure Machine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Learning</a:t>
              </a:r>
              <a:endParaRPr kumimoji="0" lang="en-US" sz="1400" b="0" i="0" u="none" strike="noStrike" kern="1200" cap="none" spc="0" normalizeH="0" baseline="0" noProof="0">
                <a:ln>
                  <a:noFill/>
                </a:ln>
                <a:effectLst/>
                <a:uLnTx/>
                <a:uFillTx/>
                <a:latin typeface="Segoe UI"/>
                <a:ea typeface="+mn-ea"/>
                <a:cs typeface="+mn-cs"/>
              </a:endParaRPr>
            </a:p>
          </p:txBody>
        </p:sp>
        <p:sp>
          <p:nvSpPr>
            <p:cNvPr id="37" name="TextBox 71">
              <a:extLst>
                <a:ext uri="{FF2B5EF4-FFF2-40B4-BE49-F238E27FC236}">
                  <a16:creationId xmlns:a16="http://schemas.microsoft.com/office/drawing/2014/main" id="{D1FDADED-42DE-A40A-8F99-C8107624E115}"/>
                </a:ext>
                <a:ext uri="{C183D7F6-B498-43B3-948B-1728B52AA6E4}">
                  <adec:decorative xmlns:adec="http://schemas.microsoft.com/office/drawing/2017/decorative" val="1"/>
                </a:ext>
              </a:extLst>
            </p:cNvPr>
            <p:cNvSpPr txBox="1"/>
            <p:nvPr/>
          </p:nvSpPr>
          <p:spPr>
            <a:xfrm>
              <a:off x="10734689" y="3280408"/>
              <a:ext cx="754245"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Microsoft</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Power BI</a:t>
              </a:r>
              <a:endParaRPr kumimoji="0" lang="en-US" sz="1400" b="0" i="0" u="none" strike="noStrike" kern="1200" cap="none" spc="0" normalizeH="0" baseline="0" noProof="0">
                <a:ln>
                  <a:noFill/>
                </a:ln>
                <a:effectLst/>
                <a:uLnTx/>
                <a:uFillTx/>
                <a:latin typeface="Segoe UI"/>
                <a:ea typeface="+mn-ea"/>
                <a:cs typeface="+mn-cs"/>
              </a:endParaRPr>
            </a:p>
          </p:txBody>
        </p:sp>
        <p:sp>
          <p:nvSpPr>
            <p:cNvPr id="38" name="TextBox 73">
              <a:extLst>
                <a:ext uri="{FF2B5EF4-FFF2-40B4-BE49-F238E27FC236}">
                  <a16:creationId xmlns:a16="http://schemas.microsoft.com/office/drawing/2014/main" id="{3B39AFED-5B6B-179A-CCDE-4DFA9B90EDC3}"/>
                </a:ext>
                <a:ext uri="{C183D7F6-B498-43B3-948B-1728B52AA6E4}">
                  <adec:decorative xmlns:adec="http://schemas.microsoft.com/office/drawing/2017/decorative" val="1"/>
                </a:ext>
              </a:extLst>
            </p:cNvPr>
            <p:cNvSpPr txBox="1"/>
            <p:nvPr/>
          </p:nvSpPr>
          <p:spPr>
            <a:xfrm>
              <a:off x="10734689" y="4003331"/>
              <a:ext cx="831959"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dirty="0">
                  <a:ln>
                    <a:noFill/>
                  </a:ln>
                  <a:effectLst/>
                  <a:uLnTx/>
                  <a:uFillTx/>
                  <a:latin typeface="Segoe UI"/>
                  <a:ea typeface="+mn-ea"/>
                  <a:cs typeface="+mn-cs"/>
                </a:rPr>
                <a:t>Azure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dirty="0">
                  <a:latin typeface="Segoe UI"/>
                </a:rPr>
                <a:t>Databricks</a:t>
              </a:r>
              <a:endParaRPr kumimoji="0" lang="en-US" sz="1400" b="0" i="0" u="none" strike="noStrike" kern="1200" cap="none" spc="0" normalizeH="0" baseline="0" noProof="0" dirty="0">
                <a:ln>
                  <a:noFill/>
                </a:ln>
                <a:effectLst/>
                <a:uLnTx/>
                <a:uFillTx/>
                <a:latin typeface="Segoe UI"/>
                <a:ea typeface="+mn-ea"/>
                <a:cs typeface="+mn-cs"/>
              </a:endParaRPr>
            </a:p>
          </p:txBody>
        </p:sp>
        <p:pic>
          <p:nvPicPr>
            <p:cNvPr id="41" name="Graphic 4">
              <a:extLst>
                <a:ext uri="{FF2B5EF4-FFF2-40B4-BE49-F238E27FC236}">
                  <a16:creationId xmlns:a16="http://schemas.microsoft.com/office/drawing/2014/main" id="{707AEB78-C6DF-FB3B-5D21-43BED1E989C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8953" y="1804121"/>
              <a:ext cx="504000" cy="504000"/>
            </a:xfrm>
            <a:prstGeom prst="rect">
              <a:avLst/>
            </a:prstGeom>
          </p:spPr>
        </p:pic>
        <p:pic>
          <p:nvPicPr>
            <p:cNvPr id="48" name="Picture 2">
              <a:extLst>
                <a:ext uri="{FF2B5EF4-FFF2-40B4-BE49-F238E27FC236}">
                  <a16:creationId xmlns:a16="http://schemas.microsoft.com/office/drawing/2014/main" id="{DAF46112-B834-9662-2AC9-96F01FFF2665}"/>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86938" y="2587016"/>
              <a:ext cx="368031" cy="39600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テキスト ボックス 2">
            <a:extLst>
              <a:ext uri="{FF2B5EF4-FFF2-40B4-BE49-F238E27FC236}">
                <a16:creationId xmlns:a16="http://schemas.microsoft.com/office/drawing/2014/main" id="{0AF4EF55-DCD7-2D47-A691-772F3B485F8C}"/>
              </a:ext>
            </a:extLst>
          </p:cNvPr>
          <p:cNvSpPr txBox="1"/>
          <p:nvPr/>
        </p:nvSpPr>
        <p:spPr>
          <a:xfrm>
            <a:off x="8891030" y="3322367"/>
            <a:ext cx="624970" cy="250697"/>
          </a:xfrm>
          <a:prstGeom prst="roundRect">
            <a:avLst/>
          </a:prstGeom>
          <a:solidFill>
            <a:schemeClr val="accent3"/>
          </a:solidFill>
        </p:spPr>
        <p:txBody>
          <a:bodyPr wrap="none" lIns="36000" tIns="36000" rIns="36000" bIns="36000" rtlCol="0">
            <a:spAutoFit/>
          </a:bodyPr>
          <a:lstStyle/>
          <a:p>
            <a:pPr algn="ctr"/>
            <a:r>
              <a:rPr kumimoji="1" lang="en-US" altLang="ja-JP" sz="1000" dirty="0">
                <a:latin typeface="+mj-lt"/>
              </a:rPr>
              <a:t>PREVIEW</a:t>
            </a:r>
            <a:endParaRPr kumimoji="1" lang="ja-JP" altLang="en-US" sz="1000" dirty="0">
              <a:latin typeface="+mj-lt"/>
            </a:endParaRPr>
          </a:p>
        </p:txBody>
      </p:sp>
      <p:pic>
        <p:nvPicPr>
          <p:cNvPr id="16" name="グラフィックス 15">
            <a:extLst>
              <a:ext uri="{FF2B5EF4-FFF2-40B4-BE49-F238E27FC236}">
                <a16:creationId xmlns:a16="http://schemas.microsoft.com/office/drawing/2014/main" id="{BC817641-CF05-36B4-06CE-E12945C649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54953" y="4030842"/>
            <a:ext cx="432000" cy="432000"/>
          </a:xfrm>
          <a:prstGeom prst="rect">
            <a:avLst/>
          </a:prstGeom>
        </p:spPr>
      </p:pic>
      <p:pic>
        <p:nvPicPr>
          <p:cNvPr id="24" name="グラフィックス 23">
            <a:extLst>
              <a:ext uri="{FF2B5EF4-FFF2-40B4-BE49-F238E27FC236}">
                <a16:creationId xmlns:a16="http://schemas.microsoft.com/office/drawing/2014/main" id="{0D083BA6-E0D3-ADE3-8E5A-23054757424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22735" y="5080279"/>
            <a:ext cx="576000" cy="576000"/>
          </a:xfrm>
          <a:prstGeom prst="rect">
            <a:avLst/>
          </a:prstGeom>
        </p:spPr>
      </p:pic>
    </p:spTree>
    <p:extLst>
      <p:ext uri="{BB962C8B-B14F-4D97-AF65-F5344CB8AC3E}">
        <p14:creationId xmlns:p14="http://schemas.microsoft.com/office/powerpoint/2010/main" val="35918690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4E6B9-CE2C-4D02-A730-C4520D796553}"/>
              </a:ext>
            </a:extLst>
          </p:cNvPr>
          <p:cNvSpPr>
            <a:spLocks noGrp="1"/>
          </p:cNvSpPr>
          <p:nvPr>
            <p:ph type="title"/>
          </p:nvPr>
        </p:nvSpPr>
        <p:spPr/>
        <p:txBody>
          <a:bodyPr/>
          <a:lstStyle/>
          <a:p>
            <a:r>
              <a:rPr lang="en-US" altLang="ja-JP" dirty="0"/>
              <a:t>Synapse </a:t>
            </a:r>
            <a:r>
              <a:rPr lang="ja-JP" altLang="en-US" dirty="0"/>
              <a:t>パイプライン </a:t>
            </a:r>
            <a:r>
              <a:rPr lang="en-US" altLang="ja-JP" dirty="0"/>
              <a:t>| Azure Data Factory</a:t>
            </a:r>
            <a:endParaRPr lang="ja-JP" altLang="en-US" dirty="0"/>
          </a:p>
        </p:txBody>
      </p:sp>
      <p:sp>
        <p:nvSpPr>
          <p:cNvPr id="4" name="テキスト プレースホルダー 3">
            <a:extLst>
              <a:ext uri="{FF2B5EF4-FFF2-40B4-BE49-F238E27FC236}">
                <a16:creationId xmlns:a16="http://schemas.microsoft.com/office/drawing/2014/main" id="{5824914D-D562-4EC2-A6C4-A0979C566FC5}"/>
              </a:ext>
            </a:extLst>
          </p:cNvPr>
          <p:cNvSpPr>
            <a:spLocks noGrp="1"/>
          </p:cNvSpPr>
          <p:nvPr>
            <p:ph sz="quarter" idx="10"/>
          </p:nvPr>
        </p:nvSpPr>
        <p:spPr>
          <a:xfrm>
            <a:off x="588263" y="1062000"/>
            <a:ext cx="11018838" cy="307777"/>
          </a:xfrm>
        </p:spPr>
        <p:txBody>
          <a:bodyPr/>
          <a:lstStyle/>
          <a:p>
            <a:pPr marL="0" indent="0">
              <a:buNone/>
            </a:pPr>
            <a:r>
              <a:rPr lang="ja-JP" altLang="en-US" sz="2000" dirty="0">
                <a:solidFill>
                  <a:schemeClr val="accent3"/>
                </a:solidFill>
              </a:rPr>
              <a:t>データのコピーや </a:t>
            </a:r>
            <a:r>
              <a:rPr lang="en-US" altLang="ja-JP" sz="2000" dirty="0">
                <a:solidFill>
                  <a:schemeClr val="accent3"/>
                </a:solidFill>
              </a:rPr>
              <a:t>ETL </a:t>
            </a:r>
            <a:r>
              <a:rPr lang="ja-JP" altLang="en-US" sz="2000" dirty="0">
                <a:solidFill>
                  <a:schemeClr val="accent3"/>
                </a:solidFill>
              </a:rPr>
              <a:t>処理をスケジュールやイベント ベースのトリガーで実行する </a:t>
            </a:r>
            <a:r>
              <a:rPr lang="en-US" altLang="ja-JP" sz="2000" dirty="0">
                <a:solidFill>
                  <a:schemeClr val="accent3"/>
                </a:solidFill>
              </a:rPr>
              <a:t>PaaS </a:t>
            </a:r>
            <a:r>
              <a:rPr lang="ja-JP" altLang="en-US" sz="2000" dirty="0">
                <a:solidFill>
                  <a:schemeClr val="accent3"/>
                </a:solidFill>
              </a:rPr>
              <a:t>型のサービス</a:t>
            </a:r>
          </a:p>
        </p:txBody>
      </p:sp>
      <p:pic>
        <p:nvPicPr>
          <p:cNvPr id="5" name="図 2">
            <a:extLst>
              <a:ext uri="{FF2B5EF4-FFF2-40B4-BE49-F238E27FC236}">
                <a16:creationId xmlns:a16="http://schemas.microsoft.com/office/drawing/2014/main" id="{AD4259EB-196A-4188-B474-ADCCF93E3635}"/>
              </a:ext>
            </a:extLst>
          </p:cNvPr>
          <p:cNvPicPr>
            <a:picLocks noChangeAspect="1"/>
          </p:cNvPicPr>
          <p:nvPr/>
        </p:nvPicPr>
        <p:blipFill>
          <a:blip r:embed="rId3"/>
          <a:stretch>
            <a:fillRect/>
          </a:stretch>
        </p:blipFill>
        <p:spPr>
          <a:xfrm>
            <a:off x="6453038" y="4234411"/>
            <a:ext cx="5493275" cy="2434943"/>
          </a:xfrm>
          <a:prstGeom prst="rect">
            <a:avLst/>
          </a:prstGeom>
        </p:spPr>
      </p:pic>
      <p:pic>
        <p:nvPicPr>
          <p:cNvPr id="6" name="図 3">
            <a:extLst>
              <a:ext uri="{FF2B5EF4-FFF2-40B4-BE49-F238E27FC236}">
                <a16:creationId xmlns:a16="http://schemas.microsoft.com/office/drawing/2014/main" id="{6FA56A0D-C181-459A-BAD1-67A75A1ACCE5}"/>
              </a:ext>
            </a:extLst>
          </p:cNvPr>
          <p:cNvPicPr>
            <a:picLocks noChangeAspect="1"/>
          </p:cNvPicPr>
          <p:nvPr/>
        </p:nvPicPr>
        <p:blipFill>
          <a:blip r:embed="rId4"/>
          <a:stretch>
            <a:fillRect/>
          </a:stretch>
        </p:blipFill>
        <p:spPr>
          <a:xfrm>
            <a:off x="588263" y="2091756"/>
            <a:ext cx="5656845" cy="4285310"/>
          </a:xfrm>
          <a:prstGeom prst="rect">
            <a:avLst/>
          </a:prstGeom>
        </p:spPr>
      </p:pic>
      <p:pic>
        <p:nvPicPr>
          <p:cNvPr id="3" name="Picture 2">
            <a:extLst>
              <a:ext uri="{FF2B5EF4-FFF2-40B4-BE49-F238E27FC236}">
                <a16:creationId xmlns:a16="http://schemas.microsoft.com/office/drawing/2014/main" id="{A9237D29-F545-4C24-9C91-8C1B3E172AB0}"/>
              </a:ext>
            </a:extLst>
          </p:cNvPr>
          <p:cNvPicPr>
            <a:picLocks noChangeAspect="1"/>
          </p:cNvPicPr>
          <p:nvPr/>
        </p:nvPicPr>
        <p:blipFill>
          <a:blip r:embed="rId5"/>
          <a:stretch>
            <a:fillRect/>
          </a:stretch>
        </p:blipFill>
        <p:spPr>
          <a:xfrm>
            <a:off x="6453038" y="2115490"/>
            <a:ext cx="5493275" cy="1974823"/>
          </a:xfrm>
          <a:prstGeom prst="rect">
            <a:avLst/>
          </a:prstGeom>
        </p:spPr>
      </p:pic>
      <p:sp>
        <p:nvSpPr>
          <p:cNvPr id="7" name="Rectangle 6">
            <a:extLst>
              <a:ext uri="{FF2B5EF4-FFF2-40B4-BE49-F238E27FC236}">
                <a16:creationId xmlns:a16="http://schemas.microsoft.com/office/drawing/2014/main" id="{5CEED1D8-12B8-405D-A9BC-4469EA804A10}"/>
              </a:ext>
            </a:extLst>
          </p:cNvPr>
          <p:cNvSpPr/>
          <p:nvPr/>
        </p:nvSpPr>
        <p:spPr>
          <a:xfrm>
            <a:off x="588262" y="1506981"/>
            <a:ext cx="5448855" cy="584775"/>
          </a:xfrm>
          <a:prstGeom prst="rect">
            <a:avLst/>
          </a:prstGeom>
        </p:spPr>
        <p:txBody>
          <a:bodyPr wrap="square">
            <a:spAutoFit/>
          </a:bodyPr>
          <a:lstStyle/>
          <a:p>
            <a:pPr marL="176213" indent="-176213" defTabSz="932742">
              <a:buFont typeface="Arial" panose="020B0604020202020204" pitchFamily="34" charset="0"/>
              <a:buChar char="•"/>
            </a:pPr>
            <a:r>
              <a:rPr lang="en-US" sz="1600" dirty="0"/>
              <a:t>100</a:t>
            </a:r>
            <a:r>
              <a:rPr lang="ja-JP" altLang="en-US" sz="1600" dirty="0"/>
              <a:t> 以上の組み込みのコネクター、</a:t>
            </a:r>
            <a:r>
              <a:rPr lang="en-US" altLang="ja-JP" sz="1600" dirty="0"/>
              <a:t>Azure </a:t>
            </a:r>
            <a:r>
              <a:rPr lang="ja-JP" altLang="en-US" sz="1600" dirty="0"/>
              <a:t>内外を問わず対応</a:t>
            </a:r>
            <a:endParaRPr lang="en-US" altLang="ja-JP" sz="1600" dirty="0"/>
          </a:p>
          <a:p>
            <a:pPr marL="176213" indent="-176213" defTabSz="932742">
              <a:buFont typeface="Arial" panose="020B0604020202020204" pitchFamily="34" charset="0"/>
              <a:buChar char="•"/>
            </a:pPr>
            <a:r>
              <a:rPr lang="ja-JP" altLang="en-US" sz="1600" dirty="0"/>
              <a:t>オンプレミスや外部クラウドとのハイブリッド接続</a:t>
            </a:r>
            <a:endParaRPr lang="en-US" sz="1600" dirty="0"/>
          </a:p>
        </p:txBody>
      </p:sp>
      <p:sp>
        <p:nvSpPr>
          <p:cNvPr id="8" name="Rectangle 7">
            <a:extLst>
              <a:ext uri="{FF2B5EF4-FFF2-40B4-BE49-F238E27FC236}">
                <a16:creationId xmlns:a16="http://schemas.microsoft.com/office/drawing/2014/main" id="{DF4A2571-08D1-403D-9414-02C908FB9565}"/>
              </a:ext>
            </a:extLst>
          </p:cNvPr>
          <p:cNvSpPr/>
          <p:nvPr/>
        </p:nvSpPr>
        <p:spPr>
          <a:xfrm>
            <a:off x="6453038" y="1506981"/>
            <a:ext cx="5029200" cy="584775"/>
          </a:xfrm>
          <a:prstGeom prst="rect">
            <a:avLst/>
          </a:prstGeom>
        </p:spPr>
        <p:txBody>
          <a:bodyPr wrap="square">
            <a:spAutoFit/>
          </a:bodyPr>
          <a:lstStyle/>
          <a:p>
            <a:pPr marL="176213" indent="-176213" defTabSz="932742">
              <a:buFont typeface="Arial" panose="020B0604020202020204" pitchFamily="34" charset="0"/>
              <a:buChar char="•"/>
            </a:pPr>
            <a:r>
              <a:rPr lang="ja-JP" altLang="en-US" sz="1600" dirty="0"/>
              <a:t>データ オーケストレーション </a:t>
            </a:r>
            <a:r>
              <a:rPr lang="en-US" altLang="ja-JP" sz="1600" dirty="0"/>
              <a:t>/ </a:t>
            </a:r>
            <a:r>
              <a:rPr lang="ja-JP" altLang="en-US" sz="1600" dirty="0"/>
              <a:t>データフロー</a:t>
            </a:r>
            <a:endParaRPr lang="en-US" altLang="ja-JP" sz="1600" dirty="0"/>
          </a:p>
          <a:p>
            <a:pPr marL="176213" indent="-176213" defTabSz="932742">
              <a:buFont typeface="Arial" panose="020B0604020202020204" pitchFamily="34" charset="0"/>
              <a:buChar char="•"/>
            </a:pPr>
            <a:r>
              <a:rPr lang="ja-JP" altLang="en-US" sz="1600" dirty="0"/>
              <a:t>実行モニタリング</a:t>
            </a:r>
            <a:endParaRPr lang="en-US" sz="1600" dirty="0"/>
          </a:p>
        </p:txBody>
      </p:sp>
    </p:spTree>
    <p:extLst>
      <p:ext uri="{BB962C8B-B14F-4D97-AF65-F5344CB8AC3E}">
        <p14:creationId xmlns:p14="http://schemas.microsoft.com/office/powerpoint/2010/main" val="21154430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03FD1-3D52-4C7A-9B2C-C58F23E65361}"/>
              </a:ext>
            </a:extLst>
          </p:cNvPr>
          <p:cNvSpPr>
            <a:spLocks noGrp="1"/>
          </p:cNvSpPr>
          <p:nvPr>
            <p:ph type="title"/>
          </p:nvPr>
        </p:nvSpPr>
        <p:spPr/>
        <p:txBody>
          <a:bodyPr/>
          <a:lstStyle/>
          <a:p>
            <a:r>
              <a:rPr lang="ja-JP" altLang="en-US" dirty="0"/>
              <a:t>マッピング データ フロー</a:t>
            </a:r>
          </a:p>
        </p:txBody>
      </p:sp>
      <p:sp>
        <p:nvSpPr>
          <p:cNvPr id="3" name="コンテンツ プレースホルダー 2">
            <a:extLst>
              <a:ext uri="{FF2B5EF4-FFF2-40B4-BE49-F238E27FC236}">
                <a16:creationId xmlns:a16="http://schemas.microsoft.com/office/drawing/2014/main" id="{0FC7CEDC-5C43-42A0-BE94-02987FE174A3}"/>
              </a:ext>
            </a:extLst>
          </p:cNvPr>
          <p:cNvSpPr>
            <a:spLocks noGrp="1"/>
          </p:cNvSpPr>
          <p:nvPr>
            <p:ph sz="quarter" idx="10"/>
          </p:nvPr>
        </p:nvSpPr>
        <p:spPr/>
        <p:txBody>
          <a:bodyPr/>
          <a:lstStyle/>
          <a:p>
            <a:r>
              <a:rPr lang="ja-JP" altLang="en-US" sz="2400" dirty="0"/>
              <a:t>変換 </a:t>
            </a:r>
            <a:r>
              <a:rPr lang="en-US" altLang="ja-JP" sz="2400" dirty="0"/>
              <a:t>(Transformation) </a:t>
            </a:r>
            <a:r>
              <a:rPr lang="ja-JP" altLang="en-US" sz="2400" dirty="0"/>
              <a:t>と呼ばれるパーツを組み合わせてノーコードで </a:t>
            </a:r>
            <a:r>
              <a:rPr lang="en-US" altLang="ja-JP" sz="2400" dirty="0"/>
              <a:t>ETL </a:t>
            </a:r>
            <a:r>
              <a:rPr lang="ja-JP" altLang="en-US" sz="2400" dirty="0"/>
              <a:t>処理を</a:t>
            </a:r>
            <a:r>
              <a:rPr lang="ja-JP" altLang="en-US" dirty="0"/>
              <a:t>作成</a:t>
            </a:r>
            <a:endParaRPr lang="en-US" altLang="ja-JP" sz="2400" dirty="0"/>
          </a:p>
          <a:p>
            <a:r>
              <a:rPr lang="en-US" altLang="ja-JP" sz="2400" dirty="0"/>
              <a:t>Spark </a:t>
            </a:r>
            <a:r>
              <a:rPr lang="ja-JP" altLang="en-US" sz="2400" dirty="0"/>
              <a:t>クラスター上で 処理が実行されるため大規模なデータに対応可能</a:t>
            </a:r>
          </a:p>
        </p:txBody>
      </p:sp>
      <p:graphicFrame>
        <p:nvGraphicFramePr>
          <p:cNvPr id="13" name="表 13">
            <a:extLst>
              <a:ext uri="{FF2B5EF4-FFF2-40B4-BE49-F238E27FC236}">
                <a16:creationId xmlns:a16="http://schemas.microsoft.com/office/drawing/2014/main" id="{692A47F1-D240-45BB-9637-8E147A27CFE6}"/>
              </a:ext>
            </a:extLst>
          </p:cNvPr>
          <p:cNvGraphicFramePr>
            <a:graphicFrameLocks noGrp="1"/>
          </p:cNvGraphicFramePr>
          <p:nvPr>
            <p:extLst>
              <p:ext uri="{D42A27DB-BD31-4B8C-83A1-F6EECF244321}">
                <p14:modId xmlns:p14="http://schemas.microsoft.com/office/powerpoint/2010/main" val="781712179"/>
              </p:ext>
            </p:extLst>
          </p:nvPr>
        </p:nvGraphicFramePr>
        <p:xfrm>
          <a:off x="584200" y="2205842"/>
          <a:ext cx="5749740" cy="3841777"/>
        </p:xfrm>
        <a:graphic>
          <a:graphicData uri="http://schemas.openxmlformats.org/drawingml/2006/table">
            <a:tbl>
              <a:tblPr firstRow="1" bandRow="1">
                <a:tableStyleId>{6E25E649-3F16-4E02-A733-19D2CDBF48F0}</a:tableStyleId>
              </a:tblPr>
              <a:tblGrid>
                <a:gridCol w="986155">
                  <a:extLst>
                    <a:ext uri="{9D8B030D-6E8A-4147-A177-3AD203B41FA5}">
                      <a16:colId xmlns:a16="http://schemas.microsoft.com/office/drawing/2014/main" val="3213887415"/>
                    </a:ext>
                  </a:extLst>
                </a:gridCol>
                <a:gridCol w="1280541">
                  <a:extLst>
                    <a:ext uri="{9D8B030D-6E8A-4147-A177-3AD203B41FA5}">
                      <a16:colId xmlns:a16="http://schemas.microsoft.com/office/drawing/2014/main" val="974961848"/>
                    </a:ext>
                  </a:extLst>
                </a:gridCol>
                <a:gridCol w="3483044">
                  <a:extLst>
                    <a:ext uri="{9D8B030D-6E8A-4147-A177-3AD203B41FA5}">
                      <a16:colId xmlns:a16="http://schemas.microsoft.com/office/drawing/2014/main" val="431260606"/>
                    </a:ext>
                  </a:extLst>
                </a:gridCol>
              </a:tblGrid>
              <a:tr h="312543">
                <a:tc>
                  <a:txBody>
                    <a:bodyPr/>
                    <a:lstStyle/>
                    <a:p>
                      <a:r>
                        <a:rPr kumimoji="1" lang="ja-JP" altLang="en-US" sz="1200" dirty="0"/>
                        <a:t>和名</a:t>
                      </a:r>
                    </a:p>
                  </a:txBody>
                  <a:tcPr/>
                </a:tc>
                <a:tc>
                  <a:txBody>
                    <a:bodyPr/>
                    <a:lstStyle/>
                    <a:p>
                      <a:r>
                        <a:rPr kumimoji="1" lang="ja-JP" altLang="en-US" sz="1200" dirty="0"/>
                        <a:t>英名</a:t>
                      </a:r>
                    </a:p>
                  </a:txBody>
                  <a:tcPr/>
                </a:tc>
                <a:tc>
                  <a:txBody>
                    <a:bodyPr/>
                    <a:lstStyle/>
                    <a:p>
                      <a:r>
                        <a:rPr kumimoji="1" lang="ja-JP" altLang="en-US" sz="1200" dirty="0"/>
                        <a:t>説明</a:t>
                      </a:r>
                    </a:p>
                  </a:txBody>
                  <a:tcPr/>
                </a:tc>
                <a:extLst>
                  <a:ext uri="{0D108BD9-81ED-4DB2-BD59-A6C34878D82A}">
                    <a16:rowId xmlns:a16="http://schemas.microsoft.com/office/drawing/2014/main" val="696355016"/>
                  </a:ext>
                </a:extLst>
              </a:tr>
              <a:tr h="574912">
                <a:tc>
                  <a:txBody>
                    <a:bodyPr/>
                    <a:lstStyle/>
                    <a:p>
                      <a:r>
                        <a:rPr kumimoji="1" lang="ja-JP" altLang="en-US" sz="1200" dirty="0"/>
                        <a:t>集約</a:t>
                      </a:r>
                    </a:p>
                  </a:txBody>
                  <a:tcPr/>
                </a:tc>
                <a:tc>
                  <a:txBody>
                    <a:bodyPr/>
                    <a:lstStyle/>
                    <a:p>
                      <a:r>
                        <a:rPr kumimoji="1" lang="en-US" altLang="ja-JP" sz="1200" dirty="0"/>
                        <a:t>Aggregate</a:t>
                      </a:r>
                      <a:endParaRPr kumimoji="1" lang="ja-JP" altLang="en-US" sz="1200" dirty="0"/>
                    </a:p>
                  </a:txBody>
                  <a:tcPr/>
                </a:tc>
                <a:tc>
                  <a:txBody>
                    <a:bodyPr/>
                    <a:lstStyle/>
                    <a:p>
                      <a:r>
                        <a:rPr kumimoji="1" lang="ja-JP" altLang="en-US" sz="1200" dirty="0"/>
                        <a:t>既存の列または計算列によってグループ化される、</a:t>
                      </a:r>
                      <a:r>
                        <a:rPr kumimoji="1" lang="en-US" altLang="ja-JP" sz="1200" dirty="0"/>
                        <a:t>SUM</a:t>
                      </a:r>
                      <a:r>
                        <a:rPr kumimoji="1" lang="ja-JP" altLang="en-US" sz="1200" dirty="0"/>
                        <a:t>、</a:t>
                      </a:r>
                      <a:r>
                        <a:rPr kumimoji="1" lang="en-US" altLang="ja-JP" sz="1200" dirty="0"/>
                        <a:t>MIN</a:t>
                      </a:r>
                      <a:r>
                        <a:rPr kumimoji="1" lang="ja-JP" altLang="en-US" sz="1200" dirty="0"/>
                        <a:t>、</a:t>
                      </a:r>
                      <a:r>
                        <a:rPr kumimoji="1" lang="en-US" altLang="ja-JP" sz="1200" dirty="0"/>
                        <a:t>MAX</a:t>
                      </a:r>
                      <a:r>
                        <a:rPr kumimoji="1" lang="ja-JP" altLang="en-US" sz="1200" dirty="0"/>
                        <a:t>、</a:t>
                      </a:r>
                      <a:r>
                        <a:rPr kumimoji="1" lang="en-US" altLang="ja-JP" sz="1200" dirty="0"/>
                        <a:t>COUNT </a:t>
                      </a:r>
                      <a:r>
                        <a:rPr kumimoji="1" lang="ja-JP" altLang="en-US" sz="1200" dirty="0"/>
                        <a:t>などのさまざまな種類の集計を定義できます。</a:t>
                      </a:r>
                    </a:p>
                  </a:txBody>
                  <a:tcPr/>
                </a:tc>
                <a:extLst>
                  <a:ext uri="{0D108BD9-81ED-4DB2-BD59-A6C34878D82A}">
                    <a16:rowId xmlns:a16="http://schemas.microsoft.com/office/drawing/2014/main" val="2477560069"/>
                  </a:ext>
                </a:extLst>
              </a:tr>
              <a:tr h="574912">
                <a:tc>
                  <a:txBody>
                    <a:bodyPr/>
                    <a:lstStyle/>
                    <a:p>
                      <a:r>
                        <a:rPr kumimoji="1" lang="ja-JP" altLang="en-US" sz="1200" dirty="0"/>
                        <a:t>派生列</a:t>
                      </a:r>
                    </a:p>
                  </a:txBody>
                  <a:tcPr/>
                </a:tc>
                <a:tc>
                  <a:txBody>
                    <a:bodyPr/>
                    <a:lstStyle/>
                    <a:p>
                      <a:r>
                        <a:rPr kumimoji="1" lang="en-US" altLang="ja-JP" sz="1200" dirty="0"/>
                        <a:t>Derived column</a:t>
                      </a:r>
                      <a:endParaRPr kumimoji="1" lang="ja-JP" altLang="en-US" sz="1200" dirty="0"/>
                    </a:p>
                  </a:txBody>
                  <a:tcPr/>
                </a:tc>
                <a:tc>
                  <a:txBody>
                    <a:bodyPr/>
                    <a:lstStyle/>
                    <a:p>
                      <a:r>
                        <a:rPr kumimoji="1" lang="ja-JP" altLang="en-US" sz="1200" dirty="0"/>
                        <a:t>データ フローの言語を使用して、新しい列を生成するか、既存のフィールドを変更します。</a:t>
                      </a:r>
                    </a:p>
                  </a:txBody>
                  <a:tcPr/>
                </a:tc>
                <a:extLst>
                  <a:ext uri="{0D108BD9-81ED-4DB2-BD59-A6C34878D82A}">
                    <a16:rowId xmlns:a16="http://schemas.microsoft.com/office/drawing/2014/main" val="1386760746"/>
                  </a:ext>
                </a:extLst>
              </a:tr>
              <a:tr h="410652">
                <a:tc>
                  <a:txBody>
                    <a:bodyPr/>
                    <a:lstStyle/>
                    <a:p>
                      <a:r>
                        <a:rPr kumimoji="1" lang="ja-JP" altLang="en-US" sz="1200" dirty="0"/>
                        <a:t>フラット化</a:t>
                      </a:r>
                    </a:p>
                  </a:txBody>
                  <a:tcPr/>
                </a:tc>
                <a:tc>
                  <a:txBody>
                    <a:bodyPr/>
                    <a:lstStyle/>
                    <a:p>
                      <a:r>
                        <a:rPr kumimoji="1" lang="en-US" altLang="ja-JP" sz="1200" dirty="0"/>
                        <a:t>Flatten</a:t>
                      </a:r>
                      <a:endParaRPr kumimoji="1" lang="ja-JP" altLang="en-US" sz="1200" dirty="0"/>
                    </a:p>
                  </a:txBody>
                  <a:tcPr/>
                </a:tc>
                <a:tc>
                  <a:txBody>
                    <a:bodyPr/>
                    <a:lstStyle/>
                    <a:p>
                      <a:r>
                        <a:rPr kumimoji="1" lang="en-US" altLang="ja-JP" sz="1200" dirty="0"/>
                        <a:t>JSON </a:t>
                      </a:r>
                      <a:r>
                        <a:rPr kumimoji="1" lang="ja-JP" altLang="en-US" sz="1200" dirty="0"/>
                        <a:t>などの階層構造体の中で配列値を取得し、それらを個々の行に展開します。</a:t>
                      </a:r>
                    </a:p>
                  </a:txBody>
                  <a:tcPr/>
                </a:tc>
                <a:extLst>
                  <a:ext uri="{0D108BD9-81ED-4DB2-BD59-A6C34878D82A}">
                    <a16:rowId xmlns:a16="http://schemas.microsoft.com/office/drawing/2014/main" val="1702713163"/>
                  </a:ext>
                </a:extLst>
              </a:tr>
              <a:tr h="410652">
                <a:tc>
                  <a:txBody>
                    <a:bodyPr/>
                    <a:lstStyle/>
                    <a:p>
                      <a:r>
                        <a:rPr kumimoji="1" lang="ja-JP" altLang="en-US" sz="1200" dirty="0"/>
                        <a:t>結合</a:t>
                      </a:r>
                    </a:p>
                  </a:txBody>
                  <a:tcPr/>
                </a:tc>
                <a:tc>
                  <a:txBody>
                    <a:bodyPr/>
                    <a:lstStyle/>
                    <a:p>
                      <a:r>
                        <a:rPr kumimoji="1" lang="en-US" altLang="ja-JP" sz="1200" dirty="0"/>
                        <a:t>Join</a:t>
                      </a:r>
                      <a:endParaRPr kumimoji="1" lang="ja-JP" altLang="en-US" sz="1200" dirty="0"/>
                    </a:p>
                  </a:txBody>
                  <a:tcPr/>
                </a:tc>
                <a:tc>
                  <a:txBody>
                    <a:bodyPr/>
                    <a:lstStyle/>
                    <a:p>
                      <a:r>
                        <a:rPr kumimoji="1" lang="en-US" altLang="ja-JP" sz="1200" dirty="0"/>
                        <a:t>2 </a:t>
                      </a:r>
                      <a:r>
                        <a:rPr kumimoji="1" lang="ja-JP" altLang="en-US" sz="1200" dirty="0"/>
                        <a:t>つのソースまたはストリームのデータを結合します。</a:t>
                      </a:r>
                    </a:p>
                  </a:txBody>
                  <a:tcPr/>
                </a:tc>
                <a:extLst>
                  <a:ext uri="{0D108BD9-81ED-4DB2-BD59-A6C34878D82A}">
                    <a16:rowId xmlns:a16="http://schemas.microsoft.com/office/drawing/2014/main" val="2734000219"/>
                  </a:ext>
                </a:extLst>
              </a:tr>
              <a:tr h="410652">
                <a:tc>
                  <a:txBody>
                    <a:bodyPr/>
                    <a:lstStyle/>
                    <a:p>
                      <a:r>
                        <a:rPr kumimoji="1" lang="ja-JP" altLang="en-US" sz="1200" dirty="0"/>
                        <a:t>選択</a:t>
                      </a:r>
                    </a:p>
                  </a:txBody>
                  <a:tcPr/>
                </a:tc>
                <a:tc>
                  <a:txBody>
                    <a:bodyPr/>
                    <a:lstStyle/>
                    <a:p>
                      <a:r>
                        <a:rPr kumimoji="1" lang="en-US" altLang="ja-JP" sz="1200" dirty="0"/>
                        <a:t>Select</a:t>
                      </a:r>
                      <a:endParaRPr kumimoji="1" lang="ja-JP" altLang="en-US" sz="1200" dirty="0"/>
                    </a:p>
                  </a:txBody>
                  <a:tcPr/>
                </a:tc>
                <a:tc>
                  <a:txBody>
                    <a:bodyPr/>
                    <a:lstStyle/>
                    <a:p>
                      <a:r>
                        <a:rPr kumimoji="1" lang="ja-JP" altLang="en-US" sz="1200" dirty="0"/>
                        <a:t>別名列とストリーム名、列のドロップまたは並べ替え</a:t>
                      </a:r>
                    </a:p>
                  </a:txBody>
                  <a:tcPr/>
                </a:tc>
                <a:extLst>
                  <a:ext uri="{0D108BD9-81ED-4DB2-BD59-A6C34878D82A}">
                    <a16:rowId xmlns:a16="http://schemas.microsoft.com/office/drawing/2014/main" val="2075487379"/>
                  </a:ext>
                </a:extLst>
              </a:tr>
              <a:tr h="312543">
                <a:tc>
                  <a:txBody>
                    <a:bodyPr/>
                    <a:lstStyle/>
                    <a:p>
                      <a:r>
                        <a:rPr kumimoji="1" lang="ja-JP" altLang="en-US" sz="1200" dirty="0"/>
                        <a:t>シンク</a:t>
                      </a:r>
                    </a:p>
                  </a:txBody>
                  <a:tcPr/>
                </a:tc>
                <a:tc>
                  <a:txBody>
                    <a:bodyPr/>
                    <a:lstStyle/>
                    <a:p>
                      <a:r>
                        <a:rPr kumimoji="1" lang="en-US" altLang="ja-JP" sz="1200" dirty="0"/>
                        <a:t>Sink</a:t>
                      </a:r>
                      <a:endParaRPr kumimoji="1" lang="ja-JP" altLang="en-US" sz="1200" dirty="0"/>
                    </a:p>
                  </a:txBody>
                  <a:tcPr/>
                </a:tc>
                <a:tc>
                  <a:txBody>
                    <a:bodyPr/>
                    <a:lstStyle/>
                    <a:p>
                      <a:r>
                        <a:rPr kumimoji="1" lang="ja-JP" altLang="en-US" sz="1200" dirty="0"/>
                        <a:t>お使いのデータの最終受信先</a:t>
                      </a:r>
                    </a:p>
                  </a:txBody>
                  <a:tcPr/>
                </a:tc>
                <a:extLst>
                  <a:ext uri="{0D108BD9-81ED-4DB2-BD59-A6C34878D82A}">
                    <a16:rowId xmlns:a16="http://schemas.microsoft.com/office/drawing/2014/main" val="179272873"/>
                  </a:ext>
                </a:extLst>
              </a:tr>
              <a:tr h="312543">
                <a:tc>
                  <a:txBody>
                    <a:bodyPr/>
                    <a:lstStyle/>
                    <a:p>
                      <a:r>
                        <a:rPr kumimoji="1" lang="ja-JP" altLang="en-US" sz="1200" dirty="0"/>
                        <a:t>ソース</a:t>
                      </a:r>
                    </a:p>
                  </a:txBody>
                  <a:tcPr/>
                </a:tc>
                <a:tc>
                  <a:txBody>
                    <a:bodyPr/>
                    <a:lstStyle/>
                    <a:p>
                      <a:r>
                        <a:rPr kumimoji="1" lang="en-US" altLang="ja-JP" sz="1200" dirty="0"/>
                        <a:t>Source</a:t>
                      </a:r>
                      <a:endParaRPr kumimoji="1" lang="ja-JP" altLang="en-US" sz="1200" dirty="0"/>
                    </a:p>
                  </a:txBody>
                  <a:tcPr/>
                </a:tc>
                <a:tc>
                  <a:txBody>
                    <a:bodyPr/>
                    <a:lstStyle/>
                    <a:p>
                      <a:r>
                        <a:rPr kumimoji="1" lang="ja-JP" altLang="en-US" sz="1200" dirty="0"/>
                        <a:t>データ フローのデータ ソース</a:t>
                      </a:r>
                    </a:p>
                  </a:txBody>
                  <a:tcPr/>
                </a:tc>
                <a:extLst>
                  <a:ext uri="{0D108BD9-81ED-4DB2-BD59-A6C34878D82A}">
                    <a16:rowId xmlns:a16="http://schemas.microsoft.com/office/drawing/2014/main" val="3289221108"/>
                  </a:ext>
                </a:extLst>
              </a:tr>
              <a:tr h="410652">
                <a:tc>
                  <a:txBody>
                    <a:bodyPr/>
                    <a:lstStyle/>
                    <a:p>
                      <a:r>
                        <a:rPr kumimoji="1" lang="ja-JP" altLang="en-US" sz="1200" dirty="0"/>
                        <a:t>和集合</a:t>
                      </a:r>
                    </a:p>
                  </a:txBody>
                  <a:tcPr/>
                </a:tc>
                <a:tc>
                  <a:txBody>
                    <a:bodyPr/>
                    <a:lstStyle/>
                    <a:p>
                      <a:r>
                        <a:rPr kumimoji="1" lang="en-US" altLang="ja-JP" sz="1200" dirty="0"/>
                        <a:t>Union</a:t>
                      </a:r>
                      <a:endParaRPr kumimoji="1" lang="ja-JP" altLang="en-US" sz="1200" dirty="0"/>
                    </a:p>
                  </a:txBody>
                  <a:tcPr/>
                </a:tc>
                <a:tc>
                  <a:txBody>
                    <a:bodyPr/>
                    <a:lstStyle/>
                    <a:p>
                      <a:r>
                        <a:rPr kumimoji="1" lang="ja-JP" altLang="en-US" sz="1200" dirty="0"/>
                        <a:t>複数のデータ ストリームを垂直方向に結合する</a:t>
                      </a:r>
                    </a:p>
                  </a:txBody>
                  <a:tcPr/>
                </a:tc>
                <a:extLst>
                  <a:ext uri="{0D108BD9-81ED-4DB2-BD59-A6C34878D82A}">
                    <a16:rowId xmlns:a16="http://schemas.microsoft.com/office/drawing/2014/main" val="238205350"/>
                  </a:ext>
                </a:extLst>
              </a:tr>
            </a:tbl>
          </a:graphicData>
        </a:graphic>
      </p:graphicFrame>
      <p:sp>
        <p:nvSpPr>
          <p:cNvPr id="14" name="テキスト ボックス 13">
            <a:extLst>
              <a:ext uri="{FF2B5EF4-FFF2-40B4-BE49-F238E27FC236}">
                <a16:creationId xmlns:a16="http://schemas.microsoft.com/office/drawing/2014/main" id="{423A9BC8-E349-4C33-AFC8-8045BFD027F3}"/>
              </a:ext>
            </a:extLst>
          </p:cNvPr>
          <p:cNvSpPr txBox="1"/>
          <p:nvPr/>
        </p:nvSpPr>
        <p:spPr>
          <a:xfrm>
            <a:off x="584200" y="1912827"/>
            <a:ext cx="1766509" cy="246221"/>
          </a:xfrm>
          <a:prstGeom prst="rect">
            <a:avLst/>
          </a:prstGeom>
          <a:noFill/>
        </p:spPr>
        <p:txBody>
          <a:bodyPr wrap="none" lIns="0" tIns="0" rIns="0" bIns="0" rtlCol="0">
            <a:spAutoFit/>
          </a:bodyPr>
          <a:lstStyle/>
          <a:p>
            <a:pPr algn="l"/>
            <a:r>
              <a:rPr kumimoji="1" lang="en-US" altLang="ja-JP" sz="1600" dirty="0"/>
              <a:t>(</a:t>
            </a:r>
            <a:r>
              <a:rPr kumimoji="1" lang="ja-JP" altLang="en-US" sz="1600" dirty="0"/>
              <a:t>代表的な変換の例</a:t>
            </a:r>
            <a:r>
              <a:rPr kumimoji="1" lang="en-US" altLang="ja-JP" sz="1600" dirty="0"/>
              <a:t>)</a:t>
            </a:r>
            <a:endParaRPr kumimoji="1" lang="ja-JP" altLang="en-US" sz="1600" dirty="0"/>
          </a:p>
        </p:txBody>
      </p:sp>
      <p:sp>
        <p:nvSpPr>
          <p:cNvPr id="16" name="テキスト ボックス 15">
            <a:extLst>
              <a:ext uri="{FF2B5EF4-FFF2-40B4-BE49-F238E27FC236}">
                <a16:creationId xmlns:a16="http://schemas.microsoft.com/office/drawing/2014/main" id="{E895B09E-ADA4-4B76-9FF8-18B53A2A9477}"/>
              </a:ext>
            </a:extLst>
          </p:cNvPr>
          <p:cNvSpPr txBox="1"/>
          <p:nvPr/>
        </p:nvSpPr>
        <p:spPr>
          <a:xfrm>
            <a:off x="584200" y="6164524"/>
            <a:ext cx="6836167" cy="184666"/>
          </a:xfrm>
          <a:prstGeom prst="rect">
            <a:avLst/>
          </a:prstGeom>
          <a:noFill/>
        </p:spPr>
        <p:txBody>
          <a:bodyPr wrap="none" lIns="0" tIns="0" rIns="0" bIns="0" rtlCol="0">
            <a:spAutoFit/>
          </a:bodyPr>
          <a:lstStyle/>
          <a:p>
            <a:pPr algn="l"/>
            <a:r>
              <a:rPr kumimoji="1" lang="en-US" altLang="ja-JP" sz="1200" dirty="0"/>
              <a:t>(</a:t>
            </a:r>
            <a:r>
              <a:rPr kumimoji="1" lang="ja-JP" altLang="en-US" sz="1200" dirty="0"/>
              <a:t>変換の一覧</a:t>
            </a:r>
            <a:r>
              <a:rPr kumimoji="1" lang="en-US" altLang="ja-JP" sz="1200" dirty="0"/>
              <a:t>)</a:t>
            </a:r>
            <a:r>
              <a:rPr kumimoji="1" lang="ja-JP" altLang="en-US" sz="1200" dirty="0"/>
              <a:t> </a:t>
            </a:r>
            <a:r>
              <a:rPr kumimoji="1" lang="en-US" altLang="ja-JP" sz="1200" dirty="0">
                <a:solidFill>
                  <a:schemeClr val="accent3"/>
                </a:solidFill>
                <a:hlinkClick r:id="rId3">
                  <a:extLst>
                    <a:ext uri="{A12FA001-AC4F-418D-AE19-62706E023703}">
                      <ahyp:hlinkClr xmlns:ahyp="http://schemas.microsoft.com/office/drawing/2018/hyperlinkcolor" val="tx"/>
                    </a:ext>
                  </a:extLst>
                </a:hlinkClick>
              </a:rPr>
              <a:t>https://docs.microsoft.com/ja-jp/azure/data-factory/data-flow-transformation-overview</a:t>
            </a:r>
            <a:endParaRPr kumimoji="1" lang="ja-JP" altLang="en-US" sz="1200" dirty="0" err="1">
              <a:solidFill>
                <a:schemeClr val="accent3"/>
              </a:solidFill>
            </a:endParaRPr>
          </a:p>
        </p:txBody>
      </p:sp>
      <p:pic>
        <p:nvPicPr>
          <p:cNvPr id="4" name="Picture 7">
            <a:extLst>
              <a:ext uri="{FF2B5EF4-FFF2-40B4-BE49-F238E27FC236}">
                <a16:creationId xmlns:a16="http://schemas.microsoft.com/office/drawing/2014/main" id="{2D6C51FE-C6AB-8FD3-51EB-AD9EF2CC252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63060" y="2188543"/>
            <a:ext cx="5317951" cy="3790455"/>
          </a:xfrm>
          <a:prstGeom prst="rect">
            <a:avLst/>
          </a:prstGeom>
          <a:ln>
            <a:noFill/>
          </a:ln>
          <a:effectLst/>
        </p:spPr>
      </p:pic>
    </p:spTree>
    <p:extLst>
      <p:ext uri="{BB962C8B-B14F-4D97-AF65-F5344CB8AC3E}">
        <p14:creationId xmlns:p14="http://schemas.microsoft.com/office/powerpoint/2010/main" val="22486398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左右矢印 43">
            <a:extLst>
              <a:ext uri="{FF2B5EF4-FFF2-40B4-BE49-F238E27FC236}">
                <a16:creationId xmlns:a16="http://schemas.microsoft.com/office/drawing/2014/main" id="{6D1823D8-FC32-45FA-921F-DD3B5D023FFF}"/>
              </a:ext>
            </a:extLst>
          </p:cNvPr>
          <p:cNvSpPr/>
          <p:nvPr/>
        </p:nvSpPr>
        <p:spPr bwMode="auto">
          <a:xfrm>
            <a:off x="4173600" y="974678"/>
            <a:ext cx="3844800"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87" tIns="143407" rIns="35287"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レポート共有基盤</a:t>
            </a:r>
          </a:p>
        </p:txBody>
      </p:sp>
      <p:sp>
        <p:nvSpPr>
          <p:cNvPr id="6" name="左右矢印 38">
            <a:extLst>
              <a:ext uri="{FF2B5EF4-FFF2-40B4-BE49-F238E27FC236}">
                <a16:creationId xmlns:a16="http://schemas.microsoft.com/office/drawing/2014/main" id="{157F3CE3-158D-47E8-A527-5B13966557DA}"/>
              </a:ext>
            </a:extLst>
          </p:cNvPr>
          <p:cNvSpPr/>
          <p:nvPr/>
        </p:nvSpPr>
        <p:spPr bwMode="auto">
          <a:xfrm>
            <a:off x="320515" y="974678"/>
            <a:ext cx="3844800"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87" tIns="143407" rIns="35287"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レポート作成</a:t>
            </a:r>
          </a:p>
        </p:txBody>
      </p:sp>
      <p:sp>
        <p:nvSpPr>
          <p:cNvPr id="7" name="左右矢印 39">
            <a:extLst>
              <a:ext uri="{FF2B5EF4-FFF2-40B4-BE49-F238E27FC236}">
                <a16:creationId xmlns:a16="http://schemas.microsoft.com/office/drawing/2014/main" id="{A9F5B16A-6E37-46A3-BD78-F4CF6F496C8A}"/>
              </a:ext>
            </a:extLst>
          </p:cNvPr>
          <p:cNvSpPr/>
          <p:nvPr/>
        </p:nvSpPr>
        <p:spPr bwMode="auto">
          <a:xfrm>
            <a:off x="8026684" y="974678"/>
            <a:ext cx="3845623"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閲覧</a:t>
            </a:r>
            <a:r>
              <a:rPr lang="en-US" altLang="ja-JP" b="1">
                <a:gradFill>
                  <a:gsLst>
                    <a:gs pos="0">
                      <a:srgbClr val="FFFFFF"/>
                    </a:gs>
                    <a:gs pos="100000">
                      <a:srgbClr val="FFFFFF"/>
                    </a:gs>
                  </a:gsLst>
                  <a:lin ang="5400000" scaled="0"/>
                </a:gradFill>
                <a:latin typeface="+mn-ea"/>
                <a:cs typeface="Segoe UI" pitchFamily="34" charset="0"/>
              </a:rPr>
              <a:t> / </a:t>
            </a:r>
            <a:r>
              <a:rPr lang="ja-JP" altLang="en-US" b="1">
                <a:gradFill>
                  <a:gsLst>
                    <a:gs pos="0">
                      <a:srgbClr val="FFFFFF"/>
                    </a:gs>
                    <a:gs pos="100000">
                      <a:srgbClr val="FFFFFF"/>
                    </a:gs>
                  </a:gsLst>
                  <a:lin ang="5400000" scaled="0"/>
                </a:gradFill>
                <a:latin typeface="+mn-ea"/>
                <a:cs typeface="Segoe UI" pitchFamily="34" charset="0"/>
              </a:rPr>
              <a:t>分析</a:t>
            </a:r>
          </a:p>
        </p:txBody>
      </p:sp>
      <p:sp>
        <p:nvSpPr>
          <p:cNvPr id="9" name="正方形/長方形 8">
            <a:extLst>
              <a:ext uri="{FF2B5EF4-FFF2-40B4-BE49-F238E27FC236}">
                <a16:creationId xmlns:a16="http://schemas.microsoft.com/office/drawing/2014/main" id="{F12FFF64-59B4-421D-9557-2F0087F54493}"/>
              </a:ext>
            </a:extLst>
          </p:cNvPr>
          <p:cNvSpPr/>
          <p:nvPr/>
        </p:nvSpPr>
        <p:spPr bwMode="auto">
          <a:xfrm>
            <a:off x="4383728" y="2133150"/>
            <a:ext cx="3412958" cy="4349399"/>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10" name="正方形/長方形 9">
            <a:extLst>
              <a:ext uri="{FF2B5EF4-FFF2-40B4-BE49-F238E27FC236}">
                <a16:creationId xmlns:a16="http://schemas.microsoft.com/office/drawing/2014/main" id="{63FB91A7-FAEE-49DE-B19D-AEEFDFAA364B}"/>
              </a:ext>
            </a:extLst>
          </p:cNvPr>
          <p:cNvSpPr/>
          <p:nvPr/>
        </p:nvSpPr>
        <p:spPr bwMode="auto">
          <a:xfrm>
            <a:off x="541191" y="2133150"/>
            <a:ext cx="3412800" cy="4349399"/>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15" name="正方形/長方形 14">
            <a:extLst>
              <a:ext uri="{FF2B5EF4-FFF2-40B4-BE49-F238E27FC236}">
                <a16:creationId xmlns:a16="http://schemas.microsoft.com/office/drawing/2014/main" id="{D6631E8B-41D1-410A-BD68-02B9ECCD16B2}"/>
              </a:ext>
            </a:extLst>
          </p:cNvPr>
          <p:cNvSpPr/>
          <p:nvPr/>
        </p:nvSpPr>
        <p:spPr bwMode="auto">
          <a:xfrm>
            <a:off x="8253905" y="2114992"/>
            <a:ext cx="3393527" cy="4367557"/>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36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endParaRPr kumimoji="1" lang="ja-JP" altLang="en-US" sz="2200">
              <a:solidFill>
                <a:schemeClr val="tx1"/>
              </a:solidFill>
              <a:latin typeface="+mn-ea"/>
              <a:cs typeface="Segoe UI" pitchFamily="34" charset="0"/>
            </a:endParaRPr>
          </a:p>
        </p:txBody>
      </p:sp>
      <p:sp>
        <p:nvSpPr>
          <p:cNvPr id="17" name="TextBox 203">
            <a:extLst>
              <a:ext uri="{FF2B5EF4-FFF2-40B4-BE49-F238E27FC236}">
                <a16:creationId xmlns:a16="http://schemas.microsoft.com/office/drawing/2014/main" id="{98128E47-C1F7-4778-9550-EA74055A662C}"/>
              </a:ext>
            </a:extLst>
          </p:cNvPr>
          <p:cNvSpPr txBox="1"/>
          <p:nvPr/>
        </p:nvSpPr>
        <p:spPr>
          <a:xfrm>
            <a:off x="553781" y="2133150"/>
            <a:ext cx="3400210" cy="533205"/>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ja-JP" altLang="en-US" sz="1400" b="0">
                <a:solidFill>
                  <a:schemeClr val="bg1"/>
                </a:solidFill>
                <a:latin typeface="+mn-ea"/>
                <a:cs typeface="Segoe UI" panose="020B0502040204020203" pitchFamily="34" charset="0"/>
              </a:rPr>
              <a:t>データの取得・加工・可視化まで</a:t>
            </a:r>
            <a:br>
              <a:rPr lang="en-US" altLang="ja-JP" sz="1400" b="0">
                <a:solidFill>
                  <a:schemeClr val="bg1"/>
                </a:solidFill>
                <a:latin typeface="+mn-ea"/>
                <a:cs typeface="Segoe UI" panose="020B0502040204020203" pitchFamily="34" charset="0"/>
              </a:rPr>
            </a:br>
            <a:r>
              <a:rPr lang="ja-JP" altLang="en-US" sz="1400" b="0">
                <a:solidFill>
                  <a:schemeClr val="bg1"/>
                </a:solidFill>
                <a:latin typeface="+mn-ea"/>
                <a:cs typeface="Segoe UI" panose="020B0502040204020203" pitchFamily="34" charset="0"/>
              </a:rPr>
              <a:t>一貫したデスクトップツール</a:t>
            </a:r>
            <a:endParaRPr lang="en-US" sz="1400" b="0">
              <a:solidFill>
                <a:schemeClr val="bg1"/>
              </a:solidFill>
              <a:latin typeface="+mn-ea"/>
              <a:cs typeface="Segoe UI" panose="020B0502040204020203" pitchFamily="34" charset="0"/>
            </a:endParaRPr>
          </a:p>
        </p:txBody>
      </p:sp>
      <p:sp>
        <p:nvSpPr>
          <p:cNvPr id="18" name="TextBox 203">
            <a:extLst>
              <a:ext uri="{FF2B5EF4-FFF2-40B4-BE49-F238E27FC236}">
                <a16:creationId xmlns:a16="http://schemas.microsoft.com/office/drawing/2014/main" id="{4988A331-E29D-49C4-9C57-7E2788A13435}"/>
              </a:ext>
            </a:extLst>
          </p:cNvPr>
          <p:cNvSpPr txBox="1"/>
          <p:nvPr/>
        </p:nvSpPr>
        <p:spPr>
          <a:xfrm>
            <a:off x="4385038" y="2122443"/>
            <a:ext cx="3411648" cy="533205"/>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en-US" altLang="ja-JP" sz="1400" b="0">
                <a:solidFill>
                  <a:schemeClr val="bg1"/>
                </a:solidFill>
                <a:latin typeface="+mn-ea"/>
                <a:cs typeface="Segoe UI" panose="020B0502040204020203" pitchFamily="34" charset="0"/>
              </a:rPr>
              <a:t>Power BI </a:t>
            </a:r>
            <a:r>
              <a:rPr lang="ja-JP" altLang="en-US" sz="1400" b="0">
                <a:solidFill>
                  <a:schemeClr val="bg1"/>
                </a:solidFill>
                <a:latin typeface="+mn-ea"/>
                <a:cs typeface="Segoe UI" panose="020B0502040204020203" pitchFamily="34" charset="0"/>
              </a:rPr>
              <a:t>コンテンツを </a:t>
            </a:r>
            <a:br>
              <a:rPr lang="en-US" altLang="ja-JP" sz="1400" b="0">
                <a:solidFill>
                  <a:schemeClr val="bg1"/>
                </a:solidFill>
                <a:latin typeface="+mn-ea"/>
                <a:cs typeface="Segoe UI" panose="020B0502040204020203" pitchFamily="34" charset="0"/>
              </a:rPr>
            </a:br>
            <a:r>
              <a:rPr lang="ja-JP" altLang="en-US" sz="1400" b="0">
                <a:solidFill>
                  <a:schemeClr val="bg1"/>
                </a:solidFill>
                <a:latin typeface="+mn-ea"/>
                <a:cs typeface="Segoe UI" panose="020B0502040204020203" pitchFamily="34" charset="0"/>
              </a:rPr>
              <a:t>共有・管理する基盤環境</a:t>
            </a:r>
            <a:endParaRPr lang="en-US" sz="1400" b="0">
              <a:solidFill>
                <a:schemeClr val="bg1"/>
              </a:solidFill>
              <a:latin typeface="+mn-ea"/>
              <a:cs typeface="Segoe UI" panose="020B0502040204020203" pitchFamily="34" charset="0"/>
            </a:endParaRPr>
          </a:p>
        </p:txBody>
      </p:sp>
      <p:sp>
        <p:nvSpPr>
          <p:cNvPr id="19" name="TextBox 203">
            <a:extLst>
              <a:ext uri="{FF2B5EF4-FFF2-40B4-BE49-F238E27FC236}">
                <a16:creationId xmlns:a16="http://schemas.microsoft.com/office/drawing/2014/main" id="{D4B922CD-1923-4B4E-8D91-964DE78AB379}"/>
              </a:ext>
            </a:extLst>
          </p:cNvPr>
          <p:cNvSpPr txBox="1"/>
          <p:nvPr/>
        </p:nvSpPr>
        <p:spPr>
          <a:xfrm>
            <a:off x="8245432" y="2114992"/>
            <a:ext cx="3409321" cy="535321"/>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en-US" altLang="ja-JP" sz="1400" b="0">
                <a:solidFill>
                  <a:schemeClr val="bg1"/>
                </a:solidFill>
                <a:latin typeface="+mn-ea"/>
                <a:cs typeface="Segoe UI" panose="020B0502040204020203" pitchFamily="34" charset="0"/>
              </a:rPr>
              <a:t>Power BI </a:t>
            </a:r>
            <a:r>
              <a:rPr lang="ja-JP" altLang="en-US" sz="1400" b="0">
                <a:solidFill>
                  <a:schemeClr val="bg1"/>
                </a:solidFill>
                <a:latin typeface="+mn-ea"/>
                <a:cs typeface="Segoe UI" panose="020B0502040204020203" pitchFamily="34" charset="0"/>
              </a:rPr>
              <a:t>コンテンツを </a:t>
            </a:r>
            <a:br>
              <a:rPr lang="en-US" altLang="ja-JP" sz="1400" b="0">
                <a:solidFill>
                  <a:schemeClr val="bg1"/>
                </a:solidFill>
                <a:latin typeface="+mn-ea"/>
                <a:cs typeface="Segoe UI" panose="020B0502040204020203" pitchFamily="34" charset="0"/>
              </a:rPr>
            </a:br>
            <a:r>
              <a:rPr lang="en-US" altLang="ja-JP" sz="1400" b="0">
                <a:solidFill>
                  <a:schemeClr val="bg1"/>
                </a:solidFill>
                <a:latin typeface="+mn-ea"/>
                <a:cs typeface="Segoe UI" panose="020B0502040204020203" pitchFamily="34" charset="0"/>
              </a:rPr>
              <a:t>Web / </a:t>
            </a:r>
            <a:r>
              <a:rPr lang="ja-JP" altLang="en-US" sz="1400" b="0">
                <a:solidFill>
                  <a:schemeClr val="bg1"/>
                </a:solidFill>
                <a:latin typeface="+mn-ea"/>
                <a:cs typeface="Segoe UI" panose="020B0502040204020203" pitchFamily="34" charset="0"/>
              </a:rPr>
              <a:t>モバイルデバイスで参照</a:t>
            </a:r>
            <a:r>
              <a:rPr lang="en-US" altLang="ja-JP" sz="1400" b="0">
                <a:solidFill>
                  <a:schemeClr val="bg1"/>
                </a:solidFill>
                <a:latin typeface="+mn-ea"/>
                <a:cs typeface="Segoe UI" panose="020B0502040204020203" pitchFamily="34" charset="0"/>
              </a:rPr>
              <a:t>/</a:t>
            </a:r>
            <a:r>
              <a:rPr lang="ja-JP" altLang="en-US" sz="1400" b="0">
                <a:solidFill>
                  <a:schemeClr val="bg1"/>
                </a:solidFill>
                <a:latin typeface="+mn-ea"/>
                <a:cs typeface="Segoe UI" panose="020B0502040204020203" pitchFamily="34" charset="0"/>
              </a:rPr>
              <a:t>分析</a:t>
            </a:r>
            <a:endParaRPr lang="en-US" sz="1400" b="0">
              <a:solidFill>
                <a:schemeClr val="bg1"/>
              </a:solidFill>
              <a:latin typeface="+mn-ea"/>
              <a:cs typeface="Segoe UI" panose="020B0502040204020203" pitchFamily="34" charset="0"/>
            </a:endParaRPr>
          </a:p>
        </p:txBody>
      </p:sp>
      <p:pic>
        <p:nvPicPr>
          <p:cNvPr id="43" name="グラフィックス 42" descr="矢印: 時計回りの曲線">
            <a:extLst>
              <a:ext uri="{FF2B5EF4-FFF2-40B4-BE49-F238E27FC236}">
                <a16:creationId xmlns:a16="http://schemas.microsoft.com/office/drawing/2014/main" id="{14E41A6C-24E4-4C8A-9E4B-E9BA5E4EC9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7559196" y="2978581"/>
            <a:ext cx="914400" cy="914400"/>
          </a:xfrm>
          <a:prstGeom prst="rect">
            <a:avLst/>
          </a:prstGeom>
        </p:spPr>
      </p:pic>
      <p:pic>
        <p:nvPicPr>
          <p:cNvPr id="45" name="グラフィックス 44" descr="矢印: 時計回りの曲線">
            <a:extLst>
              <a:ext uri="{FF2B5EF4-FFF2-40B4-BE49-F238E27FC236}">
                <a16:creationId xmlns:a16="http://schemas.microsoft.com/office/drawing/2014/main" id="{B0C17A04-C4EE-4FCE-ADC1-72DD98721B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7240036">
            <a:off x="3660698" y="3355376"/>
            <a:ext cx="914400" cy="914400"/>
          </a:xfrm>
          <a:prstGeom prst="rect">
            <a:avLst/>
          </a:prstGeom>
        </p:spPr>
      </p:pic>
      <p:sp>
        <p:nvSpPr>
          <p:cNvPr id="49" name="タイトル 1">
            <a:extLst>
              <a:ext uri="{FF2B5EF4-FFF2-40B4-BE49-F238E27FC236}">
                <a16:creationId xmlns:a16="http://schemas.microsoft.com/office/drawing/2014/main" id="{CD90943C-7539-4259-9E7C-2064FF190DBA}"/>
              </a:ext>
            </a:extLst>
          </p:cNvPr>
          <p:cNvSpPr>
            <a:spLocks noGrp="1"/>
          </p:cNvSpPr>
          <p:nvPr>
            <p:ph type="title"/>
          </p:nvPr>
        </p:nvSpPr>
        <p:spPr>
          <a:xfrm>
            <a:off x="588263" y="251664"/>
            <a:ext cx="11018520" cy="553998"/>
          </a:xfrm>
        </p:spPr>
        <p:txBody>
          <a:bodyPr vert="horz" wrap="square" lIns="146304" tIns="91440" rIns="146304" bIns="91440" rtlCol="0" anchor="ctr">
            <a:noAutofit/>
          </a:bodyPr>
          <a:lstStyle/>
          <a:p>
            <a:r>
              <a:rPr kumimoji="1" lang="en-US" altLang="ja-JP" dirty="0">
                <a:solidFill>
                  <a:schemeClr val="tx1"/>
                </a:solidFill>
                <a:latin typeface="+mj-ea"/>
                <a:ea typeface="+mj-ea"/>
                <a:cs typeface="Segoe UI" pitchFamily="34" charset="0"/>
              </a:rPr>
              <a:t>Microsoft Power BI</a:t>
            </a:r>
            <a:endParaRPr kumimoji="1" lang="ja-JP" altLang="en-US" dirty="0">
              <a:solidFill>
                <a:schemeClr val="tx1"/>
              </a:solidFill>
              <a:latin typeface="+mj-ea"/>
              <a:ea typeface="+mj-ea"/>
              <a:cs typeface="Segoe UI" pitchFamily="34" charset="0"/>
            </a:endParaRPr>
          </a:p>
        </p:txBody>
      </p:sp>
      <p:pic>
        <p:nvPicPr>
          <p:cNvPr id="12" name="グラフィックス 11">
            <a:extLst>
              <a:ext uri="{FF2B5EF4-FFF2-40B4-BE49-F238E27FC236}">
                <a16:creationId xmlns:a16="http://schemas.microsoft.com/office/drawing/2014/main" id="{376363DC-F4CC-4125-931D-4A905D07E5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08955" y="1515712"/>
            <a:ext cx="468000" cy="468000"/>
          </a:xfrm>
          <a:prstGeom prst="rect">
            <a:avLst/>
          </a:prstGeom>
        </p:spPr>
      </p:pic>
      <p:sp>
        <p:nvSpPr>
          <p:cNvPr id="53" name="テキスト ボックス 52">
            <a:extLst>
              <a:ext uri="{FF2B5EF4-FFF2-40B4-BE49-F238E27FC236}">
                <a16:creationId xmlns:a16="http://schemas.microsoft.com/office/drawing/2014/main" id="{C9EB05B9-950F-42C9-BBC8-B879B3F754E8}"/>
              </a:ext>
            </a:extLst>
          </p:cNvPr>
          <p:cNvSpPr txBox="1"/>
          <p:nvPr/>
        </p:nvSpPr>
        <p:spPr>
          <a:xfrm>
            <a:off x="4924725" y="1513237"/>
            <a:ext cx="2576173" cy="461665"/>
          </a:xfrm>
          <a:prstGeom prst="rect">
            <a:avLst/>
          </a:prstGeom>
          <a:noFill/>
        </p:spPr>
        <p:txBody>
          <a:bodyPr wrap="square">
            <a:spAutoFit/>
          </a:bodyPr>
          <a:lstStyle/>
          <a:p>
            <a:r>
              <a:rPr kumimoji="1" lang="en-US" altLang="ja-JP" sz="2400">
                <a:solidFill>
                  <a:schemeClr val="tx1"/>
                </a:solidFill>
                <a:latin typeface="+mn-ea"/>
                <a:cs typeface="Segoe UI" pitchFamily="34" charset="0"/>
              </a:rPr>
              <a:t>Power BI </a:t>
            </a:r>
            <a:r>
              <a:rPr kumimoji="1" lang="ja-JP" altLang="en-US" sz="2400">
                <a:solidFill>
                  <a:schemeClr val="tx1"/>
                </a:solidFill>
                <a:latin typeface="+mn-ea"/>
                <a:cs typeface="Segoe UI" pitchFamily="34" charset="0"/>
              </a:rPr>
              <a:t>サービス</a:t>
            </a:r>
            <a:endParaRPr lang="ja-JP" altLang="en-US" sz="2400">
              <a:latin typeface="+mn-ea"/>
            </a:endParaRPr>
          </a:p>
        </p:txBody>
      </p:sp>
      <p:pic>
        <p:nvPicPr>
          <p:cNvPr id="16" name="グラフィックス 15">
            <a:extLst>
              <a:ext uri="{FF2B5EF4-FFF2-40B4-BE49-F238E27FC236}">
                <a16:creationId xmlns:a16="http://schemas.microsoft.com/office/drawing/2014/main" id="{1F8DB949-D29D-41A5-8265-DFC68E98F0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1191" y="1504899"/>
            <a:ext cx="468000" cy="468000"/>
          </a:xfrm>
          <a:prstGeom prst="rect">
            <a:avLst/>
          </a:prstGeom>
        </p:spPr>
      </p:pic>
      <p:sp>
        <p:nvSpPr>
          <p:cNvPr id="55" name="テキスト ボックス 54">
            <a:extLst>
              <a:ext uri="{FF2B5EF4-FFF2-40B4-BE49-F238E27FC236}">
                <a16:creationId xmlns:a16="http://schemas.microsoft.com/office/drawing/2014/main" id="{C9252274-4571-4E0B-9B1E-CA113683BA33}"/>
              </a:ext>
            </a:extLst>
          </p:cNvPr>
          <p:cNvSpPr txBox="1"/>
          <p:nvPr/>
        </p:nvSpPr>
        <p:spPr>
          <a:xfrm>
            <a:off x="1009191" y="1502503"/>
            <a:ext cx="2855880" cy="461665"/>
          </a:xfrm>
          <a:prstGeom prst="rect">
            <a:avLst/>
          </a:prstGeom>
          <a:noFill/>
        </p:spPr>
        <p:txBody>
          <a:bodyPr wrap="square">
            <a:spAutoFit/>
          </a:bodyPr>
          <a:lstStyle/>
          <a:p>
            <a:r>
              <a:rPr kumimoji="1" lang="en-US" altLang="ja-JP" sz="2400">
                <a:solidFill>
                  <a:schemeClr val="tx1"/>
                </a:solidFill>
                <a:latin typeface="+mn-ea"/>
                <a:cs typeface="Segoe UI" pitchFamily="34" charset="0"/>
              </a:rPr>
              <a:t>Power BI Desktop</a:t>
            </a:r>
            <a:endParaRPr lang="ja-JP" altLang="en-US" sz="2400">
              <a:latin typeface="+mn-ea"/>
            </a:endParaRPr>
          </a:p>
        </p:txBody>
      </p:sp>
      <p:sp>
        <p:nvSpPr>
          <p:cNvPr id="56" name="テキスト ボックス 55">
            <a:extLst>
              <a:ext uri="{FF2B5EF4-FFF2-40B4-BE49-F238E27FC236}">
                <a16:creationId xmlns:a16="http://schemas.microsoft.com/office/drawing/2014/main" id="{8B6BF4AD-C004-41DC-B90A-59F5989339EB}"/>
              </a:ext>
            </a:extLst>
          </p:cNvPr>
          <p:cNvSpPr txBox="1"/>
          <p:nvPr/>
        </p:nvSpPr>
        <p:spPr>
          <a:xfrm>
            <a:off x="8246584" y="1323963"/>
            <a:ext cx="3433865" cy="830997"/>
          </a:xfrm>
          <a:prstGeom prst="rect">
            <a:avLst/>
          </a:prstGeom>
          <a:solidFill>
            <a:schemeClr val="tx1">
              <a:alpha val="20000"/>
            </a:schemeClr>
          </a:solidFill>
        </p:spPr>
        <p:txBody>
          <a:bodyPr wrap="square">
            <a:spAutoFit/>
          </a:bodyPr>
          <a:lstStyle/>
          <a:p>
            <a:pPr lvl="1" defTabSz="914099" fontAlgn="base">
              <a:spcBef>
                <a:spcPct val="0"/>
              </a:spcBef>
              <a:spcAft>
                <a:spcPct val="0"/>
              </a:spcAft>
            </a:pPr>
            <a:r>
              <a:rPr lang="ja-JP" altLang="en-US" sz="2400">
                <a:solidFill>
                  <a:schemeClr val="tx1"/>
                </a:solidFill>
                <a:latin typeface="+mn-ea"/>
                <a:cs typeface="Segoe UI" pitchFamily="34" charset="0"/>
              </a:rPr>
              <a:t>ブラウザ</a:t>
            </a:r>
            <a:endParaRPr lang="en-US" altLang="ja-JP" sz="2400">
              <a:solidFill>
                <a:schemeClr val="tx1"/>
              </a:solidFill>
              <a:latin typeface="+mn-ea"/>
              <a:cs typeface="Segoe UI" pitchFamily="34" charset="0"/>
            </a:endParaRPr>
          </a:p>
          <a:p>
            <a:pPr lvl="1" defTabSz="914099" fontAlgn="base">
              <a:spcBef>
                <a:spcPct val="0"/>
              </a:spcBef>
              <a:spcAft>
                <a:spcPct val="0"/>
              </a:spcAft>
            </a:pPr>
            <a:r>
              <a:rPr lang="en-US" altLang="ja-JP" sz="2400">
                <a:solidFill>
                  <a:schemeClr val="tx1"/>
                </a:solidFill>
                <a:latin typeface="+mn-ea"/>
                <a:cs typeface="Segoe UI" pitchFamily="34" charset="0"/>
              </a:rPr>
              <a:t>Power BI</a:t>
            </a:r>
            <a:r>
              <a:rPr lang="ja-JP" altLang="en-US" sz="2400">
                <a:solidFill>
                  <a:schemeClr val="tx1"/>
                </a:solidFill>
                <a:latin typeface="+mn-ea"/>
                <a:cs typeface="Segoe UI" pitchFamily="34" charset="0"/>
              </a:rPr>
              <a:t> モバイル</a:t>
            </a:r>
            <a:endParaRPr lang="en-US" altLang="ja-JP" sz="2400">
              <a:solidFill>
                <a:schemeClr val="tx1"/>
              </a:solidFill>
              <a:latin typeface="+mn-ea"/>
              <a:cs typeface="Segoe UI" pitchFamily="34" charset="0"/>
            </a:endParaRPr>
          </a:p>
        </p:txBody>
      </p:sp>
      <p:pic>
        <p:nvPicPr>
          <p:cNvPr id="42" name="グラフィックス 41">
            <a:extLst>
              <a:ext uri="{FF2B5EF4-FFF2-40B4-BE49-F238E27FC236}">
                <a16:creationId xmlns:a16="http://schemas.microsoft.com/office/drawing/2014/main" id="{54000B68-09C1-416E-B32F-30E1958017A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78685" y="1804885"/>
            <a:ext cx="252000" cy="252000"/>
          </a:xfrm>
          <a:prstGeom prst="rect">
            <a:avLst/>
          </a:prstGeom>
        </p:spPr>
      </p:pic>
      <p:pic>
        <p:nvPicPr>
          <p:cNvPr id="3074" name="Picture 2" descr="Microsoft Edge Logo">
            <a:extLst>
              <a:ext uri="{FF2B5EF4-FFF2-40B4-BE49-F238E27FC236}">
                <a16:creationId xmlns:a16="http://schemas.microsoft.com/office/drawing/2014/main" id="{9E20104A-068C-4616-A449-F292E626B10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298380" y="1433276"/>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66" name="正方形/長方形 65">
            <a:extLst>
              <a:ext uri="{FF2B5EF4-FFF2-40B4-BE49-F238E27FC236}">
                <a16:creationId xmlns:a16="http://schemas.microsoft.com/office/drawing/2014/main" id="{420207CB-2901-4E5E-B84D-278900B394E1}"/>
              </a:ext>
            </a:extLst>
          </p:cNvPr>
          <p:cNvSpPr/>
          <p:nvPr/>
        </p:nvSpPr>
        <p:spPr bwMode="auto">
          <a:xfrm>
            <a:off x="541191" y="1370482"/>
            <a:ext cx="3412800" cy="762668"/>
          </a:xfrm>
          <a:prstGeom prst="rect">
            <a:avLst/>
          </a:prstGeom>
          <a:solidFill>
            <a:schemeClr val="tx1">
              <a:alpha val="20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68" name="正方形/長方形 67">
            <a:extLst>
              <a:ext uri="{FF2B5EF4-FFF2-40B4-BE49-F238E27FC236}">
                <a16:creationId xmlns:a16="http://schemas.microsoft.com/office/drawing/2014/main" id="{D490D519-9681-4506-83CA-75E5D06D7F22}"/>
              </a:ext>
            </a:extLst>
          </p:cNvPr>
          <p:cNvSpPr/>
          <p:nvPr/>
        </p:nvSpPr>
        <p:spPr bwMode="auto">
          <a:xfrm>
            <a:off x="4383886" y="1370481"/>
            <a:ext cx="3411648" cy="741355"/>
          </a:xfrm>
          <a:prstGeom prst="rect">
            <a:avLst/>
          </a:prstGeom>
          <a:solidFill>
            <a:schemeClr val="tx1">
              <a:alpha val="20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70" name="正方形/長方形 69">
            <a:extLst>
              <a:ext uri="{FF2B5EF4-FFF2-40B4-BE49-F238E27FC236}">
                <a16:creationId xmlns:a16="http://schemas.microsoft.com/office/drawing/2014/main" id="{AF029C6D-D1F7-4842-B817-0D22A10B30AA}"/>
              </a:ext>
            </a:extLst>
          </p:cNvPr>
          <p:cNvSpPr/>
          <p:nvPr/>
        </p:nvSpPr>
        <p:spPr bwMode="auto">
          <a:xfrm>
            <a:off x="8235784" y="1373834"/>
            <a:ext cx="3411648" cy="741158"/>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grpSp>
        <p:nvGrpSpPr>
          <p:cNvPr id="57" name="Group 82">
            <a:extLst>
              <a:ext uri="{FF2B5EF4-FFF2-40B4-BE49-F238E27FC236}">
                <a16:creationId xmlns:a16="http://schemas.microsoft.com/office/drawing/2014/main" id="{9FACCCED-C4B6-4275-9D8F-16FAB14D03EC}"/>
              </a:ext>
            </a:extLst>
          </p:cNvPr>
          <p:cNvGrpSpPr/>
          <p:nvPr/>
        </p:nvGrpSpPr>
        <p:grpSpPr>
          <a:xfrm>
            <a:off x="8378651" y="3003141"/>
            <a:ext cx="2910041" cy="2207089"/>
            <a:chOff x="6139530" y="1406861"/>
            <a:chExt cx="5942372" cy="4506928"/>
          </a:xfrm>
        </p:grpSpPr>
        <p:pic>
          <p:nvPicPr>
            <p:cNvPr id="60" name="Picture 83">
              <a:extLst>
                <a:ext uri="{FF2B5EF4-FFF2-40B4-BE49-F238E27FC236}">
                  <a16:creationId xmlns:a16="http://schemas.microsoft.com/office/drawing/2014/main" id="{482E94D9-A130-452C-9E6A-1C9CA557CB5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24795" y="1966378"/>
              <a:ext cx="4483026" cy="2675070"/>
            </a:xfrm>
            <a:prstGeom prst="rect">
              <a:avLst/>
            </a:prstGeom>
          </p:spPr>
        </p:pic>
        <p:pic>
          <p:nvPicPr>
            <p:cNvPr id="65" name="Picture 84" descr="A screenshot of a computer screen&#10;&#10;Description generated with very high confidence">
              <a:extLst>
                <a:ext uri="{FF2B5EF4-FFF2-40B4-BE49-F238E27FC236}">
                  <a16:creationId xmlns:a16="http://schemas.microsoft.com/office/drawing/2014/main" id="{26559293-5609-474A-AFA2-250F962714E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39530" y="1461080"/>
              <a:ext cx="5942372" cy="3778431"/>
            </a:xfrm>
            <a:prstGeom prst="rect">
              <a:avLst/>
            </a:prstGeom>
          </p:spPr>
        </p:pic>
        <p:pic>
          <p:nvPicPr>
            <p:cNvPr id="69" name="Picture 85">
              <a:extLst>
                <a:ext uri="{FF2B5EF4-FFF2-40B4-BE49-F238E27FC236}">
                  <a16:creationId xmlns:a16="http://schemas.microsoft.com/office/drawing/2014/main" id="{9849CF17-3A47-41B2-8706-80499C6678F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49083" y="4002853"/>
              <a:ext cx="3236741" cy="1910936"/>
            </a:xfrm>
            <a:prstGeom prst="rect">
              <a:avLst/>
            </a:prstGeom>
          </p:spPr>
        </p:pic>
        <p:pic>
          <p:nvPicPr>
            <p:cNvPr id="71" name="Picture 86">
              <a:extLst>
                <a:ext uri="{FF2B5EF4-FFF2-40B4-BE49-F238E27FC236}">
                  <a16:creationId xmlns:a16="http://schemas.microsoft.com/office/drawing/2014/main" id="{B7CFC676-3087-4FCE-96DD-5C0DAC5C87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558721" y="1545990"/>
              <a:ext cx="1042670" cy="1870375"/>
            </a:xfrm>
            <a:prstGeom prst="rect">
              <a:avLst/>
            </a:prstGeom>
          </p:spPr>
        </p:pic>
        <p:pic>
          <p:nvPicPr>
            <p:cNvPr id="73" name="Picture 87">
              <a:extLst>
                <a:ext uri="{FF2B5EF4-FFF2-40B4-BE49-F238E27FC236}">
                  <a16:creationId xmlns:a16="http://schemas.microsoft.com/office/drawing/2014/main" id="{0C1D2FDC-3C72-4A28-B44F-653AA55CFB5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66302" y="4099547"/>
              <a:ext cx="3002302" cy="1688795"/>
            </a:xfrm>
            <a:prstGeom prst="rect">
              <a:avLst/>
            </a:prstGeom>
            <a:ln w="19050">
              <a:solidFill>
                <a:srgbClr val="000000"/>
              </a:solidFill>
            </a:ln>
          </p:spPr>
        </p:pic>
        <p:pic>
          <p:nvPicPr>
            <p:cNvPr id="75" name="Picture 88">
              <a:extLst>
                <a:ext uri="{FF2B5EF4-FFF2-40B4-BE49-F238E27FC236}">
                  <a16:creationId xmlns:a16="http://schemas.microsoft.com/office/drawing/2014/main" id="{E5A0F5EA-CEAE-482A-950E-6CC04A821F0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513401" y="1406861"/>
              <a:ext cx="1134404" cy="2079064"/>
            </a:xfrm>
            <a:prstGeom prst="rect">
              <a:avLst/>
            </a:prstGeom>
            <a:noFill/>
          </p:spPr>
        </p:pic>
      </p:grpSp>
      <p:pic>
        <p:nvPicPr>
          <p:cNvPr id="77" name="Picture 90">
            <a:extLst>
              <a:ext uri="{FF2B5EF4-FFF2-40B4-BE49-F238E27FC236}">
                <a16:creationId xmlns:a16="http://schemas.microsoft.com/office/drawing/2014/main" id="{538CD620-1F06-4BC9-8C9F-9685B021E093}"/>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378651" y="5470231"/>
            <a:ext cx="1077513" cy="366575"/>
          </a:xfrm>
          <a:prstGeom prst="rect">
            <a:avLst/>
          </a:prstGeom>
        </p:spPr>
      </p:pic>
      <p:pic>
        <p:nvPicPr>
          <p:cNvPr id="78" name="Picture 91">
            <a:extLst>
              <a:ext uri="{FF2B5EF4-FFF2-40B4-BE49-F238E27FC236}">
                <a16:creationId xmlns:a16="http://schemas.microsoft.com/office/drawing/2014/main" id="{D9D94907-865A-4119-B9B4-7C23AF6261F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671138" y="5351830"/>
            <a:ext cx="584756" cy="584756"/>
          </a:xfrm>
          <a:prstGeom prst="rect">
            <a:avLst/>
          </a:prstGeom>
        </p:spPr>
      </p:pic>
      <p:pic>
        <p:nvPicPr>
          <p:cNvPr id="79" name="Picture 92">
            <a:extLst>
              <a:ext uri="{FF2B5EF4-FFF2-40B4-BE49-F238E27FC236}">
                <a16:creationId xmlns:a16="http://schemas.microsoft.com/office/drawing/2014/main" id="{B6C6BDDA-B768-424D-A271-271B98DA61C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562277" y="5527197"/>
            <a:ext cx="936086" cy="234022"/>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D64D5F0C-57FC-420B-B6DD-75DF48DEBC1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1992" y="2826606"/>
            <a:ext cx="2342234" cy="1494005"/>
          </a:xfrm>
          <a:prstGeom prst="rect">
            <a:avLst/>
          </a:prstGeom>
          <a:ln>
            <a:solidFill>
              <a:schemeClr val="tx1">
                <a:lumMod val="50000"/>
                <a:lumOff val="50000"/>
              </a:schemeClr>
            </a:solidFill>
          </a:ln>
        </p:spPr>
      </p:pic>
      <p:pic>
        <p:nvPicPr>
          <p:cNvPr id="14" name="図 13" descr="グラフィカル ユーザー インターフェイス, アプリケーション, テーブル, Excel&#10;&#10;自動的に生成された説明">
            <a:extLst>
              <a:ext uri="{FF2B5EF4-FFF2-40B4-BE49-F238E27FC236}">
                <a16:creationId xmlns:a16="http://schemas.microsoft.com/office/drawing/2014/main" id="{C6C69256-761F-4239-ADB0-407E0B7EB47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21737" y="3841279"/>
            <a:ext cx="2338690" cy="1491744"/>
          </a:xfrm>
          <a:prstGeom prst="rect">
            <a:avLst/>
          </a:prstGeom>
          <a:ln>
            <a:solidFill>
              <a:schemeClr val="tx1">
                <a:lumMod val="50000"/>
                <a:lumOff val="50000"/>
              </a:schemeClr>
            </a:solidFill>
          </a:ln>
        </p:spPr>
      </p:pic>
      <p:pic>
        <p:nvPicPr>
          <p:cNvPr id="22" name="図 21" descr="ダイアグラム&#10;&#10;自動的に生成された説明">
            <a:extLst>
              <a:ext uri="{FF2B5EF4-FFF2-40B4-BE49-F238E27FC236}">
                <a16:creationId xmlns:a16="http://schemas.microsoft.com/office/drawing/2014/main" id="{7418547B-8F83-44A1-9E3D-0536D59FC0CE}"/>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1992" y="4853216"/>
            <a:ext cx="2338691" cy="1494480"/>
          </a:xfrm>
          <a:prstGeom prst="rect">
            <a:avLst/>
          </a:prstGeom>
          <a:ln>
            <a:solidFill>
              <a:schemeClr val="tx1">
                <a:lumMod val="50000"/>
                <a:lumOff val="50000"/>
              </a:schemeClr>
            </a:solidFill>
          </a:ln>
        </p:spPr>
      </p:pic>
      <p:pic>
        <p:nvPicPr>
          <p:cNvPr id="35" name="図 34" descr="グラフィカル ユーザー インターフェイス&#10;&#10;自動的に生成された説明">
            <a:extLst>
              <a:ext uri="{FF2B5EF4-FFF2-40B4-BE49-F238E27FC236}">
                <a16:creationId xmlns:a16="http://schemas.microsoft.com/office/drawing/2014/main" id="{6F386314-BA72-4C77-84B6-6923E5E22EF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48232" y="2832857"/>
            <a:ext cx="2355397" cy="1392775"/>
          </a:xfrm>
          <a:prstGeom prst="rect">
            <a:avLst/>
          </a:prstGeom>
          <a:ln>
            <a:solidFill>
              <a:schemeClr val="tx1">
                <a:lumMod val="50000"/>
                <a:lumOff val="50000"/>
              </a:schemeClr>
            </a:solidFill>
          </a:ln>
        </p:spPr>
      </p:pic>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2A8816F-1593-4696-98A2-D994E14461D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356662" y="3892981"/>
            <a:ext cx="2357165" cy="1392775"/>
          </a:xfrm>
          <a:prstGeom prst="rect">
            <a:avLst/>
          </a:prstGeom>
          <a:ln>
            <a:solidFill>
              <a:schemeClr val="tx1">
                <a:lumMod val="50000"/>
                <a:lumOff val="50000"/>
              </a:schemeClr>
            </a:solidFill>
          </a:ln>
        </p:spPr>
      </p:pic>
      <p:pic>
        <p:nvPicPr>
          <p:cNvPr id="50" name="図 49" descr="グラフィカル ユーザー インターフェイス, アプリケーション&#10;&#10;自動的に生成された説明">
            <a:extLst>
              <a:ext uri="{FF2B5EF4-FFF2-40B4-BE49-F238E27FC236}">
                <a16:creationId xmlns:a16="http://schemas.microsoft.com/office/drawing/2014/main" id="{8338298C-A1A2-4411-AF7A-6A6D66791390}"/>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571964" y="4940141"/>
            <a:ext cx="2369866" cy="1408134"/>
          </a:xfrm>
          <a:prstGeom prst="rect">
            <a:avLst/>
          </a:prstGeom>
          <a:ln>
            <a:solidFill>
              <a:schemeClr val="tx1">
                <a:lumMod val="50000"/>
                <a:lumOff val="50000"/>
              </a:schemeClr>
            </a:solidFill>
          </a:ln>
        </p:spPr>
      </p:pic>
    </p:spTree>
    <p:extLst>
      <p:ext uri="{BB962C8B-B14F-4D97-AF65-F5344CB8AC3E}">
        <p14:creationId xmlns:p14="http://schemas.microsoft.com/office/powerpoint/2010/main" val="126272998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Segoe UI &amp; Yu Go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プレゼンテーション1" id="{C801D4A9-3AC8-42FF-A9E6-42A72687440B}" vid="{D7E6420A-6E9D-481D-B585-38B99DFAF2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CBBE99590A7A4A93C1CFB29C56B0F4" ma:contentTypeVersion="6" ma:contentTypeDescription="Create a new document." ma:contentTypeScope="" ma:versionID="5090ae1b55dd417babf30f678d250135">
  <xsd:schema xmlns:xsd="http://www.w3.org/2001/XMLSchema" xmlns:xs="http://www.w3.org/2001/XMLSchema" xmlns:p="http://schemas.microsoft.com/office/2006/metadata/properties" xmlns:ns2="f0375dd4-3e73-4a11-8ab4-05910697eb74" xmlns:ns3="08e84658-33ce-4c8d-a03d-dc642cfac230" targetNamespace="http://schemas.microsoft.com/office/2006/metadata/properties" ma:root="true" ma:fieldsID="2b4a80b05534046fd83bded03e9b156d" ns2:_="" ns3:_="">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8e84658-33ce-4c8d-a03d-dc642cfac230" xsi:nil="true"/>
  </documentManagement>
</p:properties>
</file>

<file path=customXml/itemProps1.xml><?xml version="1.0" encoding="utf-8"?>
<ds:datastoreItem xmlns:ds="http://schemas.openxmlformats.org/officeDocument/2006/customXml" ds:itemID="{80773F8E-CD3C-401D-81D0-68F54DCC798C}">
  <ds:schemaRefs>
    <ds:schemaRef ds:uri="http://schemas.microsoft.com/sharepoint/v3/contenttype/forms"/>
  </ds:schemaRefs>
</ds:datastoreItem>
</file>

<file path=customXml/itemProps2.xml><?xml version="1.0" encoding="utf-8"?>
<ds:datastoreItem xmlns:ds="http://schemas.openxmlformats.org/officeDocument/2006/customXml" ds:itemID="{30AA43B8-3689-432F-ACD2-71B0504213D1}">
  <ds:schemaRefs>
    <ds:schemaRef ds:uri="08e84658-33ce-4c8d-a03d-dc642cfac230"/>
    <ds:schemaRef ds:uri="f0375dd4-3e73-4a11-8ab4-05910697eb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61B1131-15CA-429C-B875-56F79CD6C674}">
  <ds:schemaRefs>
    <ds:schemaRef ds:uri="http://purl.org/dc/terms/"/>
    <ds:schemaRef ds:uri="f0375dd4-3e73-4a11-8ab4-05910697eb74"/>
    <ds:schemaRef ds:uri="http://www.w3.org/XML/1998/namespace"/>
    <ds:schemaRef ds:uri="http://schemas.microsoft.com/office/2006/documentManagement/types"/>
    <ds:schemaRef ds:uri="http://schemas.openxmlformats.org/package/2006/metadata/core-properties"/>
    <ds:schemaRef ds:uri="http://purl.org/dc/dcmitype/"/>
    <ds:schemaRef ds:uri="http://purl.org/dc/elements/1.1/"/>
    <ds:schemaRef ds:uri="http://schemas.microsoft.com/office/infopath/2007/PartnerControls"/>
    <ds:schemaRef ds:uri="08e84658-33ce-4c8d-a03d-dc642cfac230"/>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Microsoft_brand_template_blue_ja</Template>
  <TotalTime>1063</TotalTime>
  <Words>1041</Words>
  <Application>Microsoft Office PowerPoint</Application>
  <PresentationFormat>ワイド画面</PresentationFormat>
  <Paragraphs>245</Paragraphs>
  <Slides>13</Slides>
  <Notes>7</Notes>
  <HiddenSlides>1</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13</vt:i4>
      </vt:variant>
    </vt:vector>
  </HeadingPairs>
  <TitlesOfParts>
    <vt:vector size="23" baseType="lpstr">
      <vt:lpstr>Meiryo UI</vt:lpstr>
      <vt:lpstr>Yu Gothic UI</vt:lpstr>
      <vt:lpstr>Yu Gothic UI Semibold</vt:lpstr>
      <vt:lpstr>Arial</vt:lpstr>
      <vt:lpstr>Calibri</vt:lpstr>
      <vt:lpstr>Consolas</vt:lpstr>
      <vt:lpstr>Segoe UI</vt:lpstr>
      <vt:lpstr>Segoe UI Semibold</vt:lpstr>
      <vt:lpstr>Wingdings</vt:lpstr>
      <vt:lpstr>White Template</vt:lpstr>
      <vt:lpstr>PowerPoint プレゼンテーション</vt:lpstr>
      <vt:lpstr>Azure ストレージ アカウント</vt:lpstr>
      <vt:lpstr>ADLS Gen2 - 高いパフォーマンス</vt:lpstr>
      <vt:lpstr>Azure Databricks</vt:lpstr>
      <vt:lpstr>Databricks SQL の主な機能</vt:lpstr>
      <vt:lpstr>Azure Synapse Analytics</vt:lpstr>
      <vt:lpstr>Synapse パイプライン | Azure Data Factory</vt:lpstr>
      <vt:lpstr>マッピング データ フロー</vt:lpstr>
      <vt:lpstr>Microsoft Power BI</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Hiroyuki Nakazato</dc:creator>
  <cp:keywords/>
  <dc:description/>
  <cp:lastModifiedBy>Hiroyuki Nakazato</cp:lastModifiedBy>
  <cp:revision>80</cp:revision>
  <dcterms:created xsi:type="dcterms:W3CDTF">2022-11-30T08:52:48Z</dcterms:created>
  <dcterms:modified xsi:type="dcterms:W3CDTF">2023-01-05T07:50:22Z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y fmtid="{D5CDD505-2E9C-101B-9397-08002B2CF9AE}" pid="3" name="ClassificationContentMarkingFooterText">
    <vt:lpwstr>Classified as Microsoft Confidential</vt:lpwstr>
  </property>
</Properties>
</file>